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Muli" panose="020B0604020202020204" charset="0"/>
      <p:regular r:id="rId24"/>
      <p:bold r:id="rId25"/>
      <p:italic r:id="rId26"/>
      <p:boldItalic r:id="rId27"/>
    </p:embeddedFont>
    <p:embeddedFont>
      <p:font typeface="Nixie One" panose="020B0604020202020204" charset="0"/>
      <p:regular r:id="rId28"/>
    </p:embeddedFont>
    <p:embeddedFont>
      <p:font typeface="Tahoma" panose="020B0604030504040204" pitchFamily="34" charset="0"/>
      <p:regular r:id="rId29"/>
      <p:bold r:id="rId30"/>
    </p:embeddedFont>
    <p:embeddedFont>
      <p:font typeface="Verdana" panose="020B060403050404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246B55-59E4-4456-A7F3-D60AC72261E4}">
  <a:tblStyle styleId="{C9246B55-59E4-4456-A7F3-D60AC72261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39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3" name="Google Shape;108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Andrew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581a5264ae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0" name="Google Shape;1170;g581a5264ae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Andrew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g581e58cca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" name="Google Shape;1177;g581e58cca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g581e58cca2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" name="Google Shape;1185;g581e58cca2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Muli"/>
                <a:ea typeface="Muli"/>
                <a:cs typeface="Muli"/>
                <a:sym typeface="Muli"/>
              </a:rPr>
              <a:t>Converted Knuckles from prototype to proof-of-concept.</a:t>
            </a:r>
            <a:endParaRPr sz="10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Muli"/>
                <a:ea typeface="Muli"/>
                <a:cs typeface="Muli"/>
                <a:sym typeface="Muli"/>
              </a:rPr>
              <a:t>-started in June. Had to learn EVERYTHING from scratch</a:t>
            </a:r>
            <a:br>
              <a:rPr lang="en-US" sz="1000">
                <a:latin typeface="Muli"/>
                <a:ea typeface="Muli"/>
                <a:cs typeface="Muli"/>
                <a:sym typeface="Muli"/>
              </a:rPr>
            </a:br>
            <a:r>
              <a:rPr lang="en-US" sz="1000">
                <a:latin typeface="Muli"/>
                <a:ea typeface="Muli"/>
                <a:cs typeface="Muli"/>
                <a:sym typeface="Muli"/>
              </a:rPr>
              <a:t>Machine learning. Removed since Apriltags are hard-coded</a:t>
            </a:r>
            <a:endParaRPr sz="10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Muli"/>
                <a:ea typeface="Muli"/>
                <a:cs typeface="Muli"/>
                <a:sym typeface="Muli"/>
              </a:rPr>
              <a:t>Object detection with OpenCV and Tensorflow. Replaced with Apriltags.</a:t>
            </a:r>
            <a:endParaRPr sz="10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Muli"/>
                <a:ea typeface="Muli"/>
                <a:cs typeface="Muli"/>
                <a:sym typeface="Muli"/>
              </a:rPr>
              <a:t>-Face recognition. Creating own voice recognition, so Knuckles would find the user</a:t>
            </a:r>
            <a:endParaRPr sz="10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Muli"/>
                <a:ea typeface="Muli"/>
                <a:cs typeface="Muli"/>
                <a:sym typeface="Muli"/>
              </a:rPr>
              <a:t>Depth camera. Removed since Apriltags provide distance. This is why we got RealSense</a:t>
            </a:r>
            <a:endParaRPr sz="10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Muli"/>
                <a:ea typeface="Muli"/>
                <a:cs typeface="Muli"/>
                <a:sym typeface="Muli"/>
              </a:rPr>
              <a:t>UR3. Was not provided so we had to build Moveo.</a:t>
            </a:r>
            <a:endParaRPr sz="10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Muli"/>
                <a:ea typeface="Muli"/>
                <a:cs typeface="Muli"/>
                <a:sym typeface="Muli"/>
              </a:rPr>
              <a:t>Touch sensors. Object can be pulled away from Knuckles easily</a:t>
            </a:r>
            <a:endParaRPr sz="10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>
                <a:latin typeface="Muli"/>
                <a:ea typeface="Muli"/>
                <a:cs typeface="Muli"/>
                <a:sym typeface="Muli"/>
              </a:rPr>
              <a:t>Multidirectional microphone. Originally planned to have Knuckles point towards the user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581e58cca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581e58cca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4e01fac5e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4e01fac5e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Paola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4e01fac5e5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4e01fac5e5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Paola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g4e27873e8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" name="Google Shape;1256;g4e27873e8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Paola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g581a5264ae_1_2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" name="Google Shape;1263;g581a5264ae_1_2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Matthew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581a5264ae_1_2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581a5264ae_1_2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Matthew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Paola</a:t>
            </a:r>
            <a:endParaRPr sz="1200" dirty="0"/>
          </a:p>
        </p:txBody>
      </p:sp>
      <p:sp>
        <p:nvSpPr>
          <p:cNvPr id="1282" name="Google Shape;128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2" name="Google Shape;10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Andrew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marL="0" lvl="1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800"/>
              <a:buFont typeface="Muli"/>
              <a:buNone/>
            </a:pPr>
            <a:endParaRPr sz="12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g445fdc1f59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Yay</a:t>
            </a:r>
            <a:endParaRPr sz="1200"/>
          </a:p>
        </p:txBody>
      </p:sp>
      <p:sp>
        <p:nvSpPr>
          <p:cNvPr id="1289" name="Google Shape;1289;g445fdc1f59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g555d5dc2e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8" name="Google Shape;1298;g555d5dc2e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8" name="Google Shape;10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Andrew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581a5264ae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581a5264ae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582761c7c9_0_1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582761c7c9_0_1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Matthew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42d8556f7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42d8556f7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Matthew: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457200" lvl="0" indent="-304800" algn="l" rtl="0">
              <a:spcBef>
                <a:spcPts val="600"/>
              </a:spcBef>
              <a:spcAft>
                <a:spcPts val="0"/>
              </a:spcAft>
              <a:buSzPts val="1200"/>
              <a:buFont typeface="Muli"/>
              <a:buChar char="-"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24V/12V converters: Step down 120VAC to 24VDC and 12VDC. 24V connects to larger motors, 12V connects to smaller motors.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-"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Connect to 120V mains: Home robot. Connection to 120VAC mains allows Knuckles to be used in any home.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-"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Chose Tb6560 instead of original BOM stepper motor drivers to accommodate overheating system and centralize wires/cables. Also the stepper drivers have 3 axises each, so we only needed to use 2 stepper drivers.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-"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Arduino microcontroller + RAMPS 1.4V: Easily program motor control, RAMPS 1.4V as a shield to protect arduino against high voltage.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-"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BOM was also available, we modified to accommodate our specs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582f3a58ae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582f3a58ae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445ac35e9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445ac35e9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Paola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582761c7c9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582761c7c9_1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3.6 N.m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111243" y="66044"/>
            <a:ext cx="501894" cy="5231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  <a:defRPr sz="48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 flipH="1">
            <a:off x="3698914" y="50516"/>
            <a:ext cx="1758133" cy="1523097"/>
            <a:chOff x="4088875" y="1431100"/>
            <a:chExt cx="3293000" cy="2852775"/>
          </a:xfrm>
        </p:grpSpPr>
        <p:sp>
          <p:nvSpPr>
            <p:cNvPr id="12" name="Google Shape;12;p2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169525" y="2990200"/>
              <a:ext cx="1307149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l" t="t" r="r" b="b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l" t="t" r="r" b="b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l" t="t" r="r" b="b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l" t="t" r="r" b="b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l" t="t" r="r" b="b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43451" y="2513049"/>
              <a:ext cx="1814525" cy="1770826"/>
            </a:xfrm>
            <a:custGeom>
              <a:avLst/>
              <a:gdLst/>
              <a:ahLst/>
              <a:cxnLst/>
              <a:rect l="l" t="t" r="r" b="b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l" t="t" r="r" b="b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l" t="t" r="r" b="b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492100" y="2082948"/>
              <a:ext cx="2133749" cy="2163976"/>
            </a:xfrm>
            <a:custGeom>
              <a:avLst/>
              <a:gdLst/>
              <a:ahLst/>
              <a:cxnLst/>
              <a:rect l="l" t="t" r="r" b="b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l" t="t" r="r" b="b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633226" y="1837676"/>
              <a:ext cx="2133749" cy="2163949"/>
            </a:xfrm>
            <a:custGeom>
              <a:avLst/>
              <a:gdLst/>
              <a:ahLst/>
              <a:cxnLst/>
              <a:rect l="l" t="t" r="r" b="b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670201" y="1777174"/>
              <a:ext cx="2130376" cy="2160625"/>
            </a:xfrm>
            <a:custGeom>
              <a:avLst/>
              <a:gdLst/>
              <a:ahLst/>
              <a:cxnLst/>
              <a:rect l="l" t="t" r="r" b="b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707150" y="1713351"/>
              <a:ext cx="2130374" cy="2163949"/>
            </a:xfrm>
            <a:custGeom>
              <a:avLst/>
              <a:gdLst/>
              <a:ahLst/>
              <a:cxnLst/>
              <a:rect l="l" t="t" r="r" b="b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749281" y="1653713"/>
              <a:ext cx="2130400" cy="2163976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777725" y="1592374"/>
              <a:ext cx="2130374" cy="2160601"/>
            </a:xfrm>
            <a:custGeom>
              <a:avLst/>
              <a:gdLst/>
              <a:ahLst/>
              <a:cxnLst/>
              <a:rect l="l" t="t" r="r" b="b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l" t="t" r="r" b="b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l" t="t" r="r" b="b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928925" y="1431100"/>
              <a:ext cx="2120301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026374" y="1431100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123825" y="1431100"/>
              <a:ext cx="1995974" cy="1955624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l" t="t" r="r" b="b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l" t="t" r="r" b="b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l" t="t" r="r" b="b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l" t="t" r="r" b="b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705125" y="1431100"/>
              <a:ext cx="1629724" cy="1586001"/>
            </a:xfrm>
            <a:custGeom>
              <a:avLst/>
              <a:gdLst/>
              <a:ahLst/>
              <a:cxnLst/>
              <a:rect l="l" t="t" r="r" b="b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l" t="t" r="r" b="b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l" t="t" r="r" b="b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l" t="t" r="r" b="b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l" t="t" r="r" b="b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2"/>
          <p:cNvGrpSpPr/>
          <p:nvPr/>
        </p:nvGrpSpPr>
        <p:grpSpPr>
          <a:xfrm rot="10800000" flipH="1">
            <a:off x="3920312" y="3981676"/>
            <a:ext cx="1303377" cy="1127987"/>
            <a:chOff x="238125" y="1431100"/>
            <a:chExt cx="3296350" cy="2852775"/>
          </a:xfrm>
        </p:grpSpPr>
        <p:sp>
          <p:nvSpPr>
            <p:cNvPr id="64" name="Google Shape;64;p2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l" t="t" r="r" b="b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l" t="t" r="r" b="b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l" t="t" r="r" b="b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l" t="t" r="r" b="b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l" t="t" r="r" b="b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l" t="t" r="r" b="b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l" t="t" r="r" b="b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l" t="t" r="r" b="b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l" t="t" r="r" b="b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l" t="t" r="r" b="b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l" t="t" r="r" b="b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l" t="t" r="r" b="b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l" t="t" r="r" b="b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l" t="t" r="r" b="b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l" t="t" r="r" b="b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" name="Google Shape;146;p2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" name="Google Shape;151;p2"/>
          <p:cNvGrpSpPr/>
          <p:nvPr/>
        </p:nvGrpSpPr>
        <p:grpSpPr>
          <a:xfrm>
            <a:off x="5772008" y="4056440"/>
            <a:ext cx="573943" cy="550550"/>
            <a:chOff x="5241175" y="4959100"/>
            <a:chExt cx="539775" cy="517775"/>
          </a:xfrm>
        </p:grpSpPr>
        <p:sp>
          <p:nvSpPr>
            <p:cNvPr id="152" name="Google Shape;152;p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8" name="Google Shape;15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52953" y="3816415"/>
            <a:ext cx="539550" cy="53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53260" y="957361"/>
            <a:ext cx="597802" cy="597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"/>
          <p:cNvPicPr preferRelativeResize="0"/>
          <p:nvPr/>
        </p:nvPicPr>
        <p:blipFill rotWithShape="1">
          <a:blip r:embed="rId5">
            <a:alphaModFix/>
          </a:blip>
          <a:srcRect b="31032"/>
          <a:stretch/>
        </p:blipFill>
        <p:spPr>
          <a:xfrm>
            <a:off x="4057071" y="153939"/>
            <a:ext cx="1074505" cy="12126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" name="Google Shape;161;p2"/>
          <p:cNvGrpSpPr/>
          <p:nvPr/>
        </p:nvGrpSpPr>
        <p:grpSpPr>
          <a:xfrm>
            <a:off x="4442184" y="4326083"/>
            <a:ext cx="247469" cy="392302"/>
            <a:chOff x="6718575" y="2318625"/>
            <a:chExt cx="256950" cy="407375"/>
          </a:xfrm>
        </p:grpSpPr>
        <p:sp>
          <p:nvSpPr>
            <p:cNvPr id="162" name="Google Shape;162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49363" y="-36311"/>
            <a:ext cx="518175" cy="51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880" y="1217877"/>
            <a:ext cx="378505" cy="39449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174" name="Google Shape;174;p3"/>
          <p:cNvSpPr txBox="1">
            <a:spLocks noGrp="1"/>
          </p:cNvSpPr>
          <p:nvPr>
            <p:ph type="body" idx="1"/>
          </p:nvPr>
        </p:nvSpPr>
        <p:spPr>
          <a:xfrm>
            <a:off x="1303597" y="1661218"/>
            <a:ext cx="5802600" cy="27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Verdana"/>
              <a:buChar char="⃟"/>
              <a:defRPr sz="1500" b="0" i="0" u="none" strike="noStrike" cap="non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sz="1500" b="0" i="0" u="none" strike="noStrike" cap="none">
                <a:solidFill>
                  <a:srgbClr val="C6DAEC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grpSp>
        <p:nvGrpSpPr>
          <p:cNvPr id="175" name="Google Shape;175;p3"/>
          <p:cNvGrpSpPr/>
          <p:nvPr/>
        </p:nvGrpSpPr>
        <p:grpSpPr>
          <a:xfrm rot="10800000" flipH="1">
            <a:off x="411207" y="245768"/>
            <a:ext cx="1322798" cy="1145960"/>
            <a:chOff x="4088875" y="1431100"/>
            <a:chExt cx="3293000" cy="2852775"/>
          </a:xfrm>
        </p:grpSpPr>
        <p:sp>
          <p:nvSpPr>
            <p:cNvPr id="176" name="Google Shape;176;p3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l" t="t" r="r" b="b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l" t="t" r="r" b="b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l" t="t" r="r" b="b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l" t="t" r="r" b="b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l" t="t" r="r" b="b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l" t="t" r="r" b="b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l" t="t" r="r" b="b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l" t="t" r="r" b="b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l" t="t" r="r" b="b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l" t="t" r="r" b="b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l" t="t" r="r" b="b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l" t="t" r="r" b="b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l" t="t" r="r" b="b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l" t="t" r="r" b="b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l" t="t" r="r" b="b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l" t="t" r="r" b="b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l" t="t" r="r" b="b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l" t="t" r="r" b="b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l" t="t" r="r" b="b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l" t="t" r="r" b="b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l" t="t" r="r" b="b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l" t="t" r="r" b="b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l" t="t" r="r" b="b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l" t="t" r="r" b="b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l" t="t" r="r" b="b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3" name="Google Shape;223;p3"/>
          <p:cNvGrpSpPr/>
          <p:nvPr/>
        </p:nvGrpSpPr>
        <p:grpSpPr>
          <a:xfrm rot="10800000" flipH="1">
            <a:off x="7663687" y="3682712"/>
            <a:ext cx="1034724" cy="895486"/>
            <a:chOff x="238125" y="1431100"/>
            <a:chExt cx="3296350" cy="2852775"/>
          </a:xfrm>
        </p:grpSpPr>
        <p:sp>
          <p:nvSpPr>
            <p:cNvPr id="224" name="Google Shape;224;p3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l" t="t" r="r" b="b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l" t="t" r="r" b="b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l" t="t" r="r" b="b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l" t="t" r="r" b="b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l" t="t" r="r" b="b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l" t="t" r="r" b="b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l" t="t" r="r" b="b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l" t="t" r="r" b="b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l" t="t" r="r" b="b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l" t="t" r="r" b="b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l" t="t" r="r" b="b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l" t="t" r="r" b="b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l" t="t" r="r" b="b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l" t="t" r="r" b="b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l" t="t" r="r" b="b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6" name="Google Shape;306;p3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3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3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3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3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5" name="Google Shape;315;p3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316" name="Google Shape;316;p3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22" name="Google Shape;322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21207" y="3081195"/>
            <a:ext cx="410963" cy="410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"/>
          <p:cNvPicPr preferRelativeResize="0"/>
          <p:nvPr/>
        </p:nvPicPr>
        <p:blipFill rotWithShape="1">
          <a:blip r:embed="rId5">
            <a:alphaModFix/>
          </a:blip>
          <a:srcRect b="31032"/>
          <a:stretch/>
        </p:blipFill>
        <p:spPr>
          <a:xfrm>
            <a:off x="581516" y="270176"/>
            <a:ext cx="914859" cy="10324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4" name="Google Shape;324;p3"/>
          <p:cNvGrpSpPr/>
          <p:nvPr/>
        </p:nvGrpSpPr>
        <p:grpSpPr>
          <a:xfrm>
            <a:off x="7981129" y="3891669"/>
            <a:ext cx="342882" cy="350068"/>
            <a:chOff x="3951850" y="2985350"/>
            <a:chExt cx="407950" cy="416500"/>
          </a:xfrm>
        </p:grpSpPr>
        <p:sp>
          <p:nvSpPr>
            <p:cNvPr id="325" name="Google Shape;325;p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8826078" y="3771310"/>
            <a:ext cx="247469" cy="392302"/>
            <a:chOff x="6718575" y="2318625"/>
            <a:chExt cx="256950" cy="407375"/>
          </a:xfrm>
        </p:grpSpPr>
        <p:sp>
          <p:nvSpPr>
            <p:cNvPr id="330" name="Google Shape;330;p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340" name="Google Shape;340;p4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grpSp>
        <p:nvGrpSpPr>
          <p:cNvPr id="341" name="Google Shape;341;p4"/>
          <p:cNvGrpSpPr/>
          <p:nvPr/>
        </p:nvGrpSpPr>
        <p:grpSpPr>
          <a:xfrm rot="10800000" flipH="1">
            <a:off x="421029" y="1677114"/>
            <a:ext cx="2064711" cy="1788690"/>
            <a:chOff x="4088875" y="1431100"/>
            <a:chExt cx="3293000" cy="2852775"/>
          </a:xfrm>
        </p:grpSpPr>
        <p:sp>
          <p:nvSpPr>
            <p:cNvPr id="342" name="Google Shape;342;p4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4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l" t="t" r="r" b="b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l" t="t" r="r" b="b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l" t="t" r="r" b="b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l" t="t" r="r" b="b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l" t="t" r="r" b="b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l" t="t" r="r" b="b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l" t="t" r="r" b="b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l" t="t" r="r" b="b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l" t="t" r="r" b="b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l" t="t" r="r" b="b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l" t="t" r="r" b="b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l" t="t" r="r" b="b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l" t="t" r="r" b="b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l" t="t" r="r" b="b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l" t="t" r="r" b="b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l" t="t" r="r" b="b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l" t="t" r="r" b="b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l" t="t" r="r" b="b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l" t="t" r="r" b="b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l" t="t" r="r" b="b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l" t="t" r="r" b="b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l" t="t" r="r" b="b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l" t="t" r="r" b="b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l" t="t" r="r" b="b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l" t="t" r="r" b="b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9" name="Google Shape;389;p4"/>
          <p:cNvSpPr/>
          <p:nvPr/>
        </p:nvSpPr>
        <p:spPr>
          <a:xfrm rot="10800000" flipH="1">
            <a:off x="66674" y="31354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4"/>
          <p:cNvSpPr/>
          <p:nvPr/>
        </p:nvSpPr>
        <p:spPr>
          <a:xfrm rot="10800000" flipH="1">
            <a:off x="828675" y="35165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4"/>
          <p:cNvSpPr/>
          <p:nvPr/>
        </p:nvSpPr>
        <p:spPr>
          <a:xfrm rot="10800000" flipH="1">
            <a:off x="761999" y="8779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4"/>
          <p:cNvSpPr/>
          <p:nvPr/>
        </p:nvSpPr>
        <p:spPr>
          <a:xfrm rot="10800000" flipH="1">
            <a:off x="793851" y="4692801"/>
            <a:ext cx="517500" cy="4479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3" name="Google Shape;393;p4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394" name="Google Shape;394;p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2" name="Google Shape;402;p4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403" name="Google Shape;403;p4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" name="Google Shape;407;p4"/>
          <p:cNvGrpSpPr/>
          <p:nvPr/>
        </p:nvGrpSpPr>
        <p:grpSpPr>
          <a:xfrm rot="10800000" flipH="1">
            <a:off x="-88363" y="302262"/>
            <a:ext cx="1034724" cy="895486"/>
            <a:chOff x="238125" y="1431100"/>
            <a:chExt cx="3296350" cy="2852775"/>
          </a:xfrm>
        </p:grpSpPr>
        <p:sp>
          <p:nvSpPr>
            <p:cNvPr id="408" name="Google Shape;408;p4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l" t="t" r="r" b="b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l" t="t" r="r" b="b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l" t="t" r="r" b="b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l" t="t" r="r" b="b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l" t="t" r="r" b="b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l" t="t" r="r" b="b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4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4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4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4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l" t="t" r="r" b="b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4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4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4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4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l" t="t" r="r" b="b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4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4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4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4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4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4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4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4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4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4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4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4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l" t="t" r="r" b="b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4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4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4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4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4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4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4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4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4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4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l" t="t" r="r" b="b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4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l" t="t" r="r" b="b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l" t="t" r="r" b="b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l" t="t" r="r" b="b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l" t="t" r="r" b="b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l" t="t" r="r" b="b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0" name="Google Shape;490;p4"/>
          <p:cNvSpPr/>
          <p:nvPr/>
        </p:nvSpPr>
        <p:spPr>
          <a:xfrm rot="10800000" flipH="1">
            <a:off x="733424" y="39360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4"/>
          <p:cNvSpPr/>
          <p:nvPr/>
        </p:nvSpPr>
        <p:spPr>
          <a:xfrm rot="10800000" flipH="1">
            <a:off x="738525" y="1008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4"/>
          <p:cNvSpPr/>
          <p:nvPr/>
        </p:nvSpPr>
        <p:spPr>
          <a:xfrm rot="10800000" flipH="1">
            <a:off x="-291325" y="4148475"/>
            <a:ext cx="1182300" cy="1023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4"/>
          <p:cNvSpPr/>
          <p:nvPr/>
        </p:nvSpPr>
        <p:spPr>
          <a:xfrm rot="10800000" flipH="1">
            <a:off x="420725" y="-652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4"/>
          <p:cNvSpPr/>
          <p:nvPr/>
        </p:nvSpPr>
        <p:spPr>
          <a:xfrm>
            <a:off x="1019338" y="416705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5" name="Google Shape;495;p4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496" name="Google Shape;496;p4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02" name="Google Shape;502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8277" y="968857"/>
            <a:ext cx="518175" cy="51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9899" y="3232627"/>
            <a:ext cx="501894" cy="52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171" y="4398655"/>
            <a:ext cx="539550" cy="53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4"/>
          <p:cNvPicPr preferRelativeResize="0"/>
          <p:nvPr/>
        </p:nvPicPr>
        <p:blipFill rotWithShape="1">
          <a:blip r:embed="rId5">
            <a:alphaModFix/>
          </a:blip>
          <a:srcRect b="31032"/>
          <a:stretch/>
        </p:blipFill>
        <p:spPr>
          <a:xfrm>
            <a:off x="891922" y="1934244"/>
            <a:ext cx="1074505" cy="1212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Google Shape;50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880" y="1217877"/>
            <a:ext cx="378505" cy="394498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5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509" name="Google Shape;509;p5"/>
          <p:cNvSpPr txBox="1">
            <a:spLocks noGrp="1"/>
          </p:cNvSpPr>
          <p:nvPr>
            <p:ph type="body" idx="1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510" name="Google Shape;510;p5"/>
          <p:cNvSpPr txBox="1">
            <a:spLocks noGrp="1"/>
          </p:cNvSpPr>
          <p:nvPr>
            <p:ph type="body" idx="2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511" name="Google Shape;511;p5"/>
          <p:cNvSpPr txBox="1">
            <a:spLocks noGrp="1"/>
          </p:cNvSpPr>
          <p:nvPr>
            <p:ph type="body" idx="3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grpSp>
        <p:nvGrpSpPr>
          <p:cNvPr id="512" name="Google Shape;512;p5"/>
          <p:cNvGrpSpPr/>
          <p:nvPr/>
        </p:nvGrpSpPr>
        <p:grpSpPr>
          <a:xfrm rot="10800000" flipH="1">
            <a:off x="411207" y="245768"/>
            <a:ext cx="1322798" cy="1145960"/>
            <a:chOff x="4088875" y="1431100"/>
            <a:chExt cx="3293000" cy="2852775"/>
          </a:xfrm>
        </p:grpSpPr>
        <p:sp>
          <p:nvSpPr>
            <p:cNvPr id="513" name="Google Shape;513;p5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5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5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5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5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5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5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l" t="t" r="r" b="b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5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l" t="t" r="r" b="b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5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l" t="t" r="r" b="b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5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l" t="t" r="r" b="b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5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l" t="t" r="r" b="b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5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l" t="t" r="r" b="b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5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l" t="t" r="r" b="b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5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5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5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5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5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l" t="t" r="r" b="b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5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l" t="t" r="r" b="b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5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5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l" t="t" r="r" b="b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5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5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l" t="t" r="r" b="b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5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l" t="t" r="r" b="b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5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l" t="t" r="r" b="b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5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5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l" t="t" r="r" b="b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5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l" t="t" r="r" b="b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5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5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l" t="t" r="r" b="b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5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5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5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5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l" t="t" r="r" b="b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5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l" t="t" r="r" b="b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5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l" t="t" r="r" b="b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5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l" t="t" r="r" b="b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5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l" t="t" r="r" b="b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5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l" t="t" r="r" b="b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5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l" t="t" r="r" b="b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5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5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l" t="t" r="r" b="b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l" t="t" r="r" b="b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0" name="Google Shape;560;p5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5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5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4" name="Google Shape;564;p5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565" name="Google Shape;565;p5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5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69" name="Google Shape;56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48470" y="-37241"/>
            <a:ext cx="518175" cy="51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5"/>
          <p:cNvPicPr preferRelativeResize="0"/>
          <p:nvPr/>
        </p:nvPicPr>
        <p:blipFill rotWithShape="1">
          <a:blip r:embed="rId4">
            <a:alphaModFix/>
          </a:blip>
          <a:srcRect b="31032"/>
          <a:stretch/>
        </p:blipFill>
        <p:spPr>
          <a:xfrm>
            <a:off x="607708" y="279089"/>
            <a:ext cx="916057" cy="10338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1" name="Google Shape;571;p5"/>
          <p:cNvGrpSpPr/>
          <p:nvPr/>
        </p:nvGrpSpPr>
        <p:grpSpPr>
          <a:xfrm>
            <a:off x="104863" y="534178"/>
            <a:ext cx="247469" cy="392302"/>
            <a:chOff x="6718575" y="2318625"/>
            <a:chExt cx="256950" cy="407375"/>
          </a:xfrm>
        </p:grpSpPr>
        <p:sp>
          <p:nvSpPr>
            <p:cNvPr id="572" name="Google Shape;572;p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6"/>
          <p:cNvSpPr txBox="1">
            <a:spLocks noGrp="1"/>
          </p:cNvSpPr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grpSp>
        <p:nvGrpSpPr>
          <p:cNvPr id="582" name="Google Shape;582;p6"/>
          <p:cNvGrpSpPr/>
          <p:nvPr/>
        </p:nvGrpSpPr>
        <p:grpSpPr>
          <a:xfrm rot="10800000" flipH="1">
            <a:off x="411207" y="245768"/>
            <a:ext cx="1322798" cy="1145960"/>
            <a:chOff x="4088875" y="1431100"/>
            <a:chExt cx="3293000" cy="2852775"/>
          </a:xfrm>
        </p:grpSpPr>
        <p:sp>
          <p:nvSpPr>
            <p:cNvPr id="583" name="Google Shape;583;p6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6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6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6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6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6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l" t="t" r="r" b="b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6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l" t="t" r="r" b="b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6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l" t="t" r="r" b="b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6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l" t="t" r="r" b="b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6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l" t="t" r="r" b="b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6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l" t="t" r="r" b="b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6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l" t="t" r="r" b="b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6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6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6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6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6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l" t="t" r="r" b="b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6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l" t="t" r="r" b="b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6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6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l" t="t" r="r" b="b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6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6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l" t="t" r="r" b="b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6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l" t="t" r="r" b="b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6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l" t="t" r="r" b="b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6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6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l" t="t" r="r" b="b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6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l" t="t" r="r" b="b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6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6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l" t="t" r="r" b="b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6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6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6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6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6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l" t="t" r="r" b="b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6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l" t="t" r="r" b="b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6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l" t="t" r="r" b="b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6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l" t="t" r="r" b="b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6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l" t="t" r="r" b="b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6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l" t="t" r="r" b="b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6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l" t="t" r="r" b="b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6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6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l" t="t" r="r" b="b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6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l" t="t" r="r" b="b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6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6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6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0" name="Google Shape;630;p6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6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6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6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4" name="Google Shape;634;p6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635" name="Google Shape;635;p6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6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6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9" name="Google Shape;639;p6"/>
          <p:cNvGrpSpPr/>
          <p:nvPr/>
        </p:nvGrpSpPr>
        <p:grpSpPr>
          <a:xfrm rot="10800000" flipH="1">
            <a:off x="7663687" y="3682712"/>
            <a:ext cx="1034724" cy="895486"/>
            <a:chOff x="238125" y="1431100"/>
            <a:chExt cx="3296350" cy="2852775"/>
          </a:xfrm>
        </p:grpSpPr>
        <p:sp>
          <p:nvSpPr>
            <p:cNvPr id="640" name="Google Shape;640;p6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6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l" t="t" r="r" b="b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6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6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6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6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6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6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6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6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l" t="t" r="r" b="b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6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l" t="t" r="r" b="b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6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6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6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l" t="t" r="r" b="b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6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l" t="t" r="r" b="b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6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6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l" t="t" r="r" b="b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6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6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6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6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6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6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6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6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6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6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6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6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l" t="t" r="r" b="b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6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6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6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6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6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l" t="t" r="r" b="b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6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6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6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6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6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6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6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6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6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6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6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6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6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6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6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6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6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6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l" t="t" r="r" b="b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6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6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6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6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6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6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6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6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6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6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6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6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6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l" t="t" r="r" b="b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6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6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l" t="t" r="r" b="b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6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6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6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l" t="t" r="r" b="b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6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l" t="t" r="r" b="b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6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6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6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6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6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l" t="t" r="r" b="b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6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6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l" t="t" r="r" b="b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2" name="Google Shape;722;p6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6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6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6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6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7" name="Google Shape;727;p6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728" name="Google Shape;728;p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6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6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6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6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6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34" name="Google Shape;7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48479" y="-29173"/>
            <a:ext cx="518175" cy="51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5" name="Google Shape;73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880" y="1217877"/>
            <a:ext cx="378505" cy="394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6" name="Google Shape;736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21207" y="3081195"/>
            <a:ext cx="410963" cy="410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6"/>
          <p:cNvPicPr preferRelativeResize="0"/>
          <p:nvPr/>
        </p:nvPicPr>
        <p:blipFill rotWithShape="1">
          <a:blip r:embed="rId5">
            <a:alphaModFix/>
          </a:blip>
          <a:srcRect b="31032"/>
          <a:stretch/>
        </p:blipFill>
        <p:spPr>
          <a:xfrm>
            <a:off x="627572" y="342599"/>
            <a:ext cx="871610" cy="9836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8" name="Google Shape;738;p6"/>
          <p:cNvGrpSpPr/>
          <p:nvPr/>
        </p:nvGrpSpPr>
        <p:grpSpPr>
          <a:xfrm>
            <a:off x="8067196" y="3984019"/>
            <a:ext cx="247469" cy="392302"/>
            <a:chOff x="6718575" y="2318625"/>
            <a:chExt cx="256950" cy="407375"/>
          </a:xfrm>
        </p:grpSpPr>
        <p:sp>
          <p:nvSpPr>
            <p:cNvPr id="739" name="Google Shape;739;p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7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</a:lstStyle>
          <a:p>
            <a:endParaRPr/>
          </a:p>
        </p:txBody>
      </p:sp>
      <p:grpSp>
        <p:nvGrpSpPr>
          <p:cNvPr id="749" name="Google Shape;749;p7"/>
          <p:cNvGrpSpPr/>
          <p:nvPr/>
        </p:nvGrpSpPr>
        <p:grpSpPr>
          <a:xfrm rot="10800000" flipH="1">
            <a:off x="411207" y="245768"/>
            <a:ext cx="1322798" cy="1145960"/>
            <a:chOff x="4088875" y="1431100"/>
            <a:chExt cx="3293000" cy="2852775"/>
          </a:xfrm>
        </p:grpSpPr>
        <p:sp>
          <p:nvSpPr>
            <p:cNvPr id="750" name="Google Shape;750;p7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7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7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7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7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7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7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l" t="t" r="r" b="b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7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l" t="t" r="r" b="b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7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l" t="t" r="r" b="b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7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l" t="t" r="r" b="b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7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l" t="t" r="r" b="b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7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l" t="t" r="r" b="b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7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l" t="t" r="r" b="b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7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7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7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7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7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l" t="t" r="r" b="b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7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l" t="t" r="r" b="b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7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7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l" t="t" r="r" b="b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7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7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l" t="t" r="r" b="b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7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l" t="t" r="r" b="b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7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l" t="t" r="r" b="b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7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7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l" t="t" r="r" b="b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7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l" t="t" r="r" b="b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7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7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l" t="t" r="r" b="b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7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7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7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7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7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l" t="t" r="r" b="b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7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l" t="t" r="r" b="b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7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l" t="t" r="r" b="b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7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l" t="t" r="r" b="b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7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l" t="t" r="r" b="b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7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l" t="t" r="r" b="b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7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l" t="t" r="r" b="b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7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7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l" t="t" r="r" b="b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7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l" t="t" r="r" b="b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7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7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7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7" name="Google Shape;797;p7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7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7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7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1" name="Google Shape;801;p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802" name="Google Shape;802;p7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7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7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6" name="Google Shape;806;p7"/>
          <p:cNvGrpSpPr/>
          <p:nvPr/>
        </p:nvGrpSpPr>
        <p:grpSpPr>
          <a:xfrm rot="10800000" flipH="1">
            <a:off x="7663687" y="3682712"/>
            <a:ext cx="1034724" cy="895486"/>
            <a:chOff x="238125" y="1431100"/>
            <a:chExt cx="3296350" cy="2852775"/>
          </a:xfrm>
        </p:grpSpPr>
        <p:sp>
          <p:nvSpPr>
            <p:cNvPr id="807" name="Google Shape;807;p7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l" t="t" r="r" b="b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7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7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7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7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7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7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l" t="t" r="r" b="b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7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l" t="t" r="r" b="b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7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7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7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l" t="t" r="r" b="b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7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l" t="t" r="r" b="b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7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7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l" t="t" r="r" b="b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7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7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7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7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7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7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7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7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7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7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7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7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l" t="t" r="r" b="b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7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7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7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7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7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l" t="t" r="r" b="b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7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7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7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7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7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7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7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7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7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7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7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7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7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7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7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7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7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7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7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l" t="t" r="r" b="b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7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7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7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7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7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7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7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7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7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7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7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7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7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7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l" t="t" r="r" b="b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7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7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l" t="t" r="r" b="b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7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7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7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l" t="t" r="r" b="b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7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l" t="t" r="r" b="b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7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7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7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7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7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l" t="t" r="r" b="b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7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7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7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7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l" t="t" r="r" b="b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9" name="Google Shape;889;p7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7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1" name="Google Shape;891;p7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7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3" name="Google Shape;893;p7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4" name="Google Shape;894;p7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895" name="Google Shape;895;p7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7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7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7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7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01" name="Google Shape;90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47777" y="-35992"/>
            <a:ext cx="518175" cy="51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2" name="Google Shape;90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880" y="1217877"/>
            <a:ext cx="378505" cy="394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03" name="Google Shape;90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21207" y="3081195"/>
            <a:ext cx="410963" cy="410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04" name="Google Shape;904;p7"/>
          <p:cNvPicPr preferRelativeResize="0"/>
          <p:nvPr/>
        </p:nvPicPr>
        <p:blipFill rotWithShape="1">
          <a:blip r:embed="rId5">
            <a:alphaModFix/>
          </a:blip>
          <a:srcRect b="31032"/>
          <a:stretch/>
        </p:blipFill>
        <p:spPr>
          <a:xfrm>
            <a:off x="614671" y="320002"/>
            <a:ext cx="893927" cy="1008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5" name="Google Shape;905;p7"/>
          <p:cNvGrpSpPr/>
          <p:nvPr/>
        </p:nvGrpSpPr>
        <p:grpSpPr>
          <a:xfrm>
            <a:off x="8061706" y="3951668"/>
            <a:ext cx="247469" cy="392302"/>
            <a:chOff x="6718575" y="2318625"/>
            <a:chExt cx="256950" cy="407375"/>
          </a:xfrm>
        </p:grpSpPr>
        <p:sp>
          <p:nvSpPr>
            <p:cNvPr id="906" name="Google Shape;906;p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5" name="Google Shape;915;p8"/>
          <p:cNvGrpSpPr/>
          <p:nvPr/>
        </p:nvGrpSpPr>
        <p:grpSpPr>
          <a:xfrm rot="10800000" flipH="1">
            <a:off x="316371" y="178888"/>
            <a:ext cx="1088337" cy="942842"/>
            <a:chOff x="4088875" y="1431100"/>
            <a:chExt cx="3293000" cy="2852775"/>
          </a:xfrm>
        </p:grpSpPr>
        <p:sp>
          <p:nvSpPr>
            <p:cNvPr id="916" name="Google Shape;916;p8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8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8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8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8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8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8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l" t="t" r="r" b="b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8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l" t="t" r="r" b="b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8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l" t="t" r="r" b="b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8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l" t="t" r="r" b="b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8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l" t="t" r="r" b="b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8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l" t="t" r="r" b="b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8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l" t="t" r="r" b="b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8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8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8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8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8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l" t="t" r="r" b="b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l" t="t" r="r" b="b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l" t="t" r="r" b="b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l" t="t" r="r" b="b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l" t="t" r="r" b="b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l" t="t" r="r" b="b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l" t="t" r="r" b="b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l" t="t" r="r" b="b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l" t="t" r="r" b="b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l" t="t" r="r" b="b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l" t="t" r="r" b="b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l" t="t" r="r" b="b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l" t="t" r="r" b="b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l" t="t" r="r" b="b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l" t="t" r="r" b="b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l" t="t" r="r" b="b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l" t="t" r="r" b="b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l" t="t" r="r" b="b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l" t="t" r="r" b="b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l" t="t" r="r" b="b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l" t="t" r="r" b="b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l" t="t" r="r" b="b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l" t="t" r="r" b="b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l" t="t" r="r" b="b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3" name="Google Shape;963;p8"/>
          <p:cNvSpPr/>
          <p:nvPr/>
        </p:nvSpPr>
        <p:spPr>
          <a:xfrm rot="10800000" flipH="1">
            <a:off x="-123825" y="84779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" name="Google Shape;964;p8"/>
          <p:cNvSpPr/>
          <p:nvPr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" name="Google Shape;965;p8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8"/>
          <p:cNvSpPr/>
          <p:nvPr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7" name="Google Shape;967;p8"/>
          <p:cNvGrpSpPr/>
          <p:nvPr/>
        </p:nvGrpSpPr>
        <p:grpSpPr>
          <a:xfrm rot="10800000" flipH="1">
            <a:off x="8218343" y="4123089"/>
            <a:ext cx="685311" cy="593092"/>
            <a:chOff x="238125" y="1431100"/>
            <a:chExt cx="3296350" cy="2852775"/>
          </a:xfrm>
        </p:grpSpPr>
        <p:sp>
          <p:nvSpPr>
            <p:cNvPr id="968" name="Google Shape;968;p8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l" t="t" r="r" b="b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l" t="t" r="r" b="b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l" t="t" r="r" b="b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l" t="t" r="r" b="b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l" t="t" r="r" b="b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l" t="t" r="r" b="b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l" t="t" r="r" b="b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l" t="t" r="r" b="b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l" t="t" r="r" b="b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l" t="t" r="r" b="b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l" t="t" r="r" b="b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l" t="t" r="r" b="b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l" t="t" r="r" b="b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l" t="t" r="r" b="b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l" t="t" r="r" b="b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l" t="t" r="r" b="b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l" t="t" r="r" b="b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l" t="t" r="r" b="b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l" t="t" r="r" b="b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l" t="t" r="r" b="b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l" t="t" r="r" b="b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l" t="t" r="r" b="b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l" t="t" r="r" b="b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l" t="t" r="r" b="b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l" t="t" r="r" b="b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l" t="t" r="r" b="b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l" t="t" r="r" b="b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l" t="t" r="r" b="b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l" t="t" r="r" b="b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l" t="t" r="r" b="b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l" t="t" r="r" b="b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l" t="t" r="r" b="b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0" name="Google Shape;1050;p8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1" name="Google Shape;1051;p8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2" name="Google Shape;1052;p8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p8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4" name="Google Shape;1054;p8"/>
          <p:cNvPicPr preferRelativeResize="0"/>
          <p:nvPr/>
        </p:nvPicPr>
        <p:blipFill rotWithShape="1">
          <a:blip r:embed="rId2">
            <a:alphaModFix/>
          </a:blip>
          <a:srcRect b="31032"/>
          <a:stretch/>
        </p:blipFill>
        <p:spPr>
          <a:xfrm>
            <a:off x="496669" y="235871"/>
            <a:ext cx="708522" cy="799611"/>
          </a:xfrm>
          <a:prstGeom prst="rect">
            <a:avLst/>
          </a:prstGeom>
          <a:noFill/>
          <a:ln>
            <a:noFill/>
          </a:ln>
        </p:spPr>
      </p:pic>
      <p:sp>
        <p:nvSpPr>
          <p:cNvPr id="1055" name="Google Shape;1055;p8"/>
          <p:cNvSpPr/>
          <p:nvPr/>
        </p:nvSpPr>
        <p:spPr>
          <a:xfrm>
            <a:off x="1418723" y="83785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6" name="Google Shape;1056;p8"/>
          <p:cNvGrpSpPr/>
          <p:nvPr/>
        </p:nvGrpSpPr>
        <p:grpSpPr>
          <a:xfrm>
            <a:off x="8423195" y="4261410"/>
            <a:ext cx="280482" cy="332772"/>
            <a:chOff x="5241175" y="4959100"/>
            <a:chExt cx="539775" cy="517775"/>
          </a:xfrm>
        </p:grpSpPr>
        <p:sp>
          <p:nvSpPr>
            <p:cNvPr id="1057" name="Google Shape;1057;p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63" name="Google Shape;1063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152" y="946565"/>
            <a:ext cx="390342" cy="39034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64" name="Google Shape;1064;p8"/>
          <p:cNvGrpSpPr/>
          <p:nvPr/>
        </p:nvGrpSpPr>
        <p:grpSpPr>
          <a:xfrm>
            <a:off x="8866870" y="4543782"/>
            <a:ext cx="247469" cy="392302"/>
            <a:chOff x="6718575" y="2318625"/>
            <a:chExt cx="256950" cy="407375"/>
          </a:xfrm>
        </p:grpSpPr>
        <p:sp>
          <p:nvSpPr>
            <p:cNvPr id="1065" name="Google Shape;1065;p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9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5" name="Google Shape;1075;p9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1076" name="Google Shape;107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sz="52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sz="52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sz="52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sz="52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sz="52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sz="52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sz="52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sz="52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5200"/>
              <a:buFont typeface="Nixie One"/>
              <a:buNone/>
              <a:defRPr sz="52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1079" name="Google Shape;1079;p1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2800"/>
              <a:buFont typeface="Muli"/>
              <a:buNone/>
              <a:defRPr sz="28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2800"/>
              <a:buFont typeface="Muli"/>
              <a:buNone/>
              <a:defRPr sz="28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2800"/>
              <a:buFont typeface="Muli"/>
              <a:buNone/>
              <a:defRPr sz="28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2800"/>
              <a:buFont typeface="Muli"/>
              <a:buNone/>
              <a:defRPr sz="28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2800"/>
              <a:buFont typeface="Muli"/>
              <a:buNone/>
              <a:defRPr sz="28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2800"/>
              <a:buFont typeface="Muli"/>
              <a:buNone/>
              <a:defRPr sz="28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2800"/>
              <a:buFont typeface="Muli"/>
              <a:buNone/>
              <a:defRPr sz="28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2800"/>
              <a:buFont typeface="Muli"/>
              <a:buNone/>
              <a:defRPr sz="28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2800"/>
              <a:buFont typeface="Muli"/>
              <a:buNone/>
              <a:defRPr sz="28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080" name="Google Shape;108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1"/>
          <p:cNvSpPr txBox="1">
            <a:spLocks noGrp="1"/>
          </p:cNvSpPr>
          <p:nvPr>
            <p:ph type="ctrTitle"/>
          </p:nvPr>
        </p:nvSpPr>
        <p:spPr>
          <a:xfrm>
            <a:off x="-718774" y="1652075"/>
            <a:ext cx="105543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</a:pPr>
            <a:r>
              <a:rPr lang="en-US" sz="3600" b="1" dirty="0"/>
              <a:t>Team 16 </a:t>
            </a:r>
            <a:endParaRPr sz="3600" b="1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</a:pPr>
            <a:r>
              <a:rPr lang="en-US" sz="3600" b="1" u="none" strike="noStrike" cap="none" dirty="0">
                <a:solidFill>
                  <a:srgbClr val="19BBD5"/>
                </a:solidFill>
              </a:rPr>
              <a:t>Knuckles, </a:t>
            </a:r>
            <a:r>
              <a:rPr lang="en-US" sz="3600" b="1" dirty="0"/>
              <a:t>The Assistive Robotic Arm</a:t>
            </a:r>
            <a:endParaRPr sz="3600" b="1" u="none" strike="noStrike" cap="none" dirty="0">
              <a:solidFill>
                <a:srgbClr val="19BBD5"/>
              </a:solidFill>
            </a:endParaRPr>
          </a:p>
        </p:txBody>
      </p:sp>
      <p:sp>
        <p:nvSpPr>
          <p:cNvPr id="1086" name="Google Shape;1086;p11"/>
          <p:cNvSpPr txBox="1">
            <a:spLocks noGrp="1"/>
          </p:cNvSpPr>
          <p:nvPr>
            <p:ph type="ctrTitle"/>
          </p:nvPr>
        </p:nvSpPr>
        <p:spPr>
          <a:xfrm>
            <a:off x="797726" y="2753825"/>
            <a:ext cx="75213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800"/>
              <a:buFont typeface="Nixie One"/>
              <a:buNone/>
            </a:pPr>
            <a:r>
              <a:rPr lang="en-US" sz="1600" b="0" i="0" u="none" strike="noStrike" cap="none">
                <a:solidFill>
                  <a:srgbClr val="C6DAEC"/>
                </a:solidFill>
                <a:latin typeface="Nixie One"/>
                <a:ea typeface="Nixie One"/>
                <a:cs typeface="Nixie One"/>
                <a:sym typeface="Nixie One"/>
              </a:rPr>
              <a:t>Andrew Blanchard (Team Leader), Matthew </a:t>
            </a:r>
            <a:r>
              <a:rPr lang="en-US" sz="1600">
                <a:solidFill>
                  <a:srgbClr val="C6DAEC"/>
                </a:solidFill>
              </a:rPr>
              <a:t>van Zuilekom</a:t>
            </a:r>
            <a:r>
              <a:rPr lang="en-US" sz="1600" b="0" i="0" u="none" strike="noStrike" cap="none">
                <a:solidFill>
                  <a:srgbClr val="C6DAEC"/>
                </a:solidFill>
                <a:latin typeface="Nixie One"/>
                <a:ea typeface="Nixie One"/>
                <a:cs typeface="Nixie One"/>
                <a:sym typeface="Nixie One"/>
              </a:rPr>
              <a:t>,                    Rym Benchaabane, Paola Hernandez</a:t>
            </a:r>
            <a:endParaRPr sz="1600" b="0" i="0" u="none" strike="noStrike" cap="none">
              <a:solidFill>
                <a:srgbClr val="C6DAEC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087" name="Google Shape;1087;p11"/>
          <p:cNvSpPr txBox="1"/>
          <p:nvPr/>
        </p:nvSpPr>
        <p:spPr>
          <a:xfrm>
            <a:off x="48475" y="10825"/>
            <a:ext cx="2862900" cy="2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i="0" u="none" strike="noStrike" cap="none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rPr>
              <a:t>ECE 433</a:t>
            </a:r>
            <a:r>
              <a:rPr lang="en-US" sz="1300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rPr>
              <a:t>6</a:t>
            </a:r>
            <a:r>
              <a:rPr lang="en-US" sz="1300" i="0" u="none" strike="noStrike" cap="none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rPr>
              <a:t>: ECE Design II</a:t>
            </a:r>
            <a:endParaRPr sz="1300" i="0" u="none" strike="noStrike" cap="none">
              <a:solidFill>
                <a:schemeClr val="lt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rPr>
              <a:t>Faculty: Dr. Dmitri Litvinov </a:t>
            </a:r>
            <a:endParaRPr sz="1300">
              <a:solidFill>
                <a:schemeClr val="lt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300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rPr>
              <a:t>Faculty Advisor: Dr. Becker</a:t>
            </a:r>
            <a:endParaRPr sz="1300">
              <a:solidFill>
                <a:schemeClr val="lt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88" name="Google Shape;1088;p11"/>
          <p:cNvSpPr txBox="1"/>
          <p:nvPr/>
        </p:nvSpPr>
        <p:spPr>
          <a:xfrm>
            <a:off x="2999150" y="2675825"/>
            <a:ext cx="3428100" cy="2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Muli" panose="020B0604020202020204" charset="0"/>
                <a:ea typeface="Tahoma"/>
                <a:cs typeface="Tahoma"/>
                <a:sym typeface="Tahoma"/>
              </a:rPr>
              <a:t>Sponsored by IEEE UH Makers</a:t>
            </a:r>
            <a:endParaRPr sz="1800" b="0" i="0" u="none" strike="noStrike" cap="none" dirty="0">
              <a:solidFill>
                <a:schemeClr val="lt1"/>
              </a:solidFill>
              <a:latin typeface="Muli" panose="020B0604020202020204" charset="0"/>
              <a:ea typeface="Tahoma"/>
              <a:cs typeface="Tahoma"/>
              <a:sym typeface="Tahoma"/>
            </a:endParaRPr>
          </a:p>
        </p:txBody>
      </p:sp>
      <p:sp>
        <p:nvSpPr>
          <p:cNvPr id="1089" name="Google Shape;1089;p11"/>
          <p:cNvSpPr txBox="1"/>
          <p:nvPr/>
        </p:nvSpPr>
        <p:spPr>
          <a:xfrm>
            <a:off x="6710275" y="87013"/>
            <a:ext cx="2464500" cy="2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rPr>
              <a:t>Friday, April 26th 2019</a:t>
            </a:r>
            <a:endParaRPr sz="1300" i="0" u="none" strike="noStrike" cap="none">
              <a:solidFill>
                <a:schemeClr val="lt1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20"/>
          <p:cNvSpPr txBox="1">
            <a:spLocks noGrp="1"/>
          </p:cNvSpPr>
          <p:nvPr>
            <p:ph type="title"/>
          </p:nvPr>
        </p:nvSpPr>
        <p:spPr>
          <a:xfrm rot="578">
            <a:off x="2234963" y="545600"/>
            <a:ext cx="35706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rPr>
              <a:t>Deliverables</a:t>
            </a:r>
            <a:endParaRPr sz="4000" b="0" i="0" u="none" strike="noStrike" cap="non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graphicFrame>
        <p:nvGraphicFramePr>
          <p:cNvPr id="1173" name="Google Shape;1173;p20"/>
          <p:cNvGraphicFramePr/>
          <p:nvPr/>
        </p:nvGraphicFramePr>
        <p:xfrm>
          <a:off x="1042613" y="1491822"/>
          <a:ext cx="6966050" cy="3458185"/>
        </p:xfrm>
        <a:graphic>
          <a:graphicData uri="http://schemas.openxmlformats.org/drawingml/2006/table">
            <a:tbl>
              <a:tblPr>
                <a:noFill/>
                <a:tableStyleId>{C9246B55-59E4-4456-A7F3-D60AC72261E4}</a:tableStyleId>
              </a:tblPr>
              <a:tblGrid>
                <a:gridCol w="2640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5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FALL 2018</a:t>
                      </a:r>
                      <a:endParaRPr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WINTER BREAK</a:t>
                      </a:r>
                      <a:endParaRPr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SPRING 2019</a:t>
                      </a:r>
                      <a:endParaRPr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Assembling:</a:t>
                      </a:r>
                      <a:endParaRPr sz="1000" b="1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Physical arm and gripper prototype 1 (100%)</a:t>
                      </a:r>
                      <a:endParaRPr sz="1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Assembling:</a:t>
                      </a:r>
                      <a:endParaRPr sz="1000" b="1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Tune gripper and arm motors motion (90%)</a:t>
                      </a:r>
                      <a:endParaRPr sz="10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User Interface:</a:t>
                      </a:r>
                      <a:endParaRPr sz="1000" b="1" u="sng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Develop a Graphic User Interface (QTdesigner) </a:t>
                      </a:r>
                      <a:endParaRPr sz="10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31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Hardware Purchased:</a:t>
                      </a:r>
                      <a:endParaRPr sz="1000" b="1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(Intel RealSense camera, Intel mic, tactile pads) (100%)</a:t>
                      </a:r>
                      <a:endParaRPr sz="1000"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Hardware Implementation</a:t>
                      </a:r>
                      <a:r>
                        <a:rPr lang="en-US" sz="10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 Mount and install on Arm</a:t>
                      </a:r>
                      <a:endParaRPr sz="1000" b="1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(Intel RealSense camera, Intel mic, tactile pads) (50%)</a:t>
                      </a:r>
                      <a:endParaRPr sz="10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b="1" u="sng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Automation Control:</a:t>
                      </a:r>
                      <a:endParaRPr sz="1000" b="1" u="sng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Arm moves using data from ROS  (50%)</a:t>
                      </a:r>
                      <a:endParaRPr sz="1000" b="1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4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Object Detection:</a:t>
                      </a:r>
                      <a:endParaRPr sz="1000" b="1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Recognize the AprilTag and associate it to an object (100%)</a:t>
                      </a:r>
                      <a:endParaRPr sz="1000"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Object Detection:</a:t>
                      </a:r>
                      <a:endParaRPr sz="1000" b="1" u="sng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Arm follows the AprilTag (90%)</a:t>
                      </a:r>
                      <a:endParaRPr sz="10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Voice Recognition:</a:t>
                      </a:r>
                      <a:endParaRPr sz="1000" b="1" u="sng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Convert voice to speech speech to object detection (15%)</a:t>
                      </a:r>
                      <a:endParaRPr sz="1000" b="1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68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Simulation:</a:t>
                      </a:r>
                      <a:endParaRPr sz="1000"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Arm functions on RViz (100%)</a:t>
                      </a:r>
                      <a:endParaRPr sz="1000"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Communication System:</a:t>
                      </a:r>
                      <a:endParaRPr sz="1000" b="1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Receive Feedback Signals from all hardware on ROS (100%)</a:t>
                      </a:r>
                      <a:endParaRPr sz="1000"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Physical arm Prototype 2 </a:t>
                      </a:r>
                      <a:endParaRPr sz="1000" b="1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74" name="Google Shape;1174;p20"/>
          <p:cNvSpPr txBox="1"/>
          <p:nvPr/>
        </p:nvSpPr>
        <p:spPr>
          <a:xfrm>
            <a:off x="1867200" y="847750"/>
            <a:ext cx="5409600" cy="10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Table 2. Expected deliverables from Fall semester</a:t>
            </a:r>
            <a:endParaRPr sz="1200" b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9" name="Google Shape;1179;p21"/>
          <p:cNvGraphicFramePr/>
          <p:nvPr/>
        </p:nvGraphicFramePr>
        <p:xfrm>
          <a:off x="2308888" y="1531397"/>
          <a:ext cx="4325325" cy="3458185"/>
        </p:xfrm>
        <a:graphic>
          <a:graphicData uri="http://schemas.openxmlformats.org/drawingml/2006/table">
            <a:tbl>
              <a:tblPr>
                <a:noFill/>
                <a:tableStyleId>{C9246B55-59E4-4456-A7F3-D60AC72261E4}</a:tableStyleId>
              </a:tblPr>
              <a:tblGrid>
                <a:gridCol w="2267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5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SPRING 2019</a:t>
                      </a:r>
                      <a:endParaRPr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Assembling:</a:t>
                      </a:r>
                      <a:endParaRPr sz="1000" b="1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Tune gripper and arm motors motion (100%)</a:t>
                      </a:r>
                      <a:endParaRPr sz="10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User Interface:</a:t>
                      </a:r>
                      <a:endParaRPr sz="1000" b="1" u="sng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Develop a Graphic User Interface (QTdesigner) (</a:t>
                      </a:r>
                      <a:r>
                        <a:rPr lang="en-US" sz="1000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85</a:t>
                      </a:r>
                      <a:r>
                        <a:rPr lang="en-US" sz="10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%)</a:t>
                      </a:r>
                      <a:endParaRPr sz="10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31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Hardware Implementation</a:t>
                      </a:r>
                      <a:r>
                        <a:rPr lang="en-US" sz="10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 Mount and install on Arm</a:t>
                      </a:r>
                      <a:endParaRPr sz="1000" b="1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(Intel RealSense camera, Intel mic) (</a:t>
                      </a:r>
                      <a:r>
                        <a:rPr lang="en-US" sz="1000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10</a:t>
                      </a:r>
                      <a:r>
                        <a:rPr lang="en-US" sz="10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0%)</a:t>
                      </a:r>
                      <a:endParaRPr sz="10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b="1" u="sng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Automation Control:</a:t>
                      </a:r>
                      <a:endParaRPr sz="1000" b="1" u="sng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Arm moves using data from ROS  (100%)</a:t>
                      </a:r>
                      <a:endParaRPr sz="1000" b="1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4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Object Detection:</a:t>
                      </a:r>
                      <a:endParaRPr sz="1000" b="1" u="sng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Arm follows AprilTag (100%)</a:t>
                      </a:r>
                      <a:endParaRPr sz="100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Voice Recognition:</a:t>
                      </a:r>
                      <a:endParaRPr sz="1000" b="1" u="sng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Convert voice to speech speech to object detection (100%)</a:t>
                      </a:r>
                      <a:endParaRPr sz="1000" b="1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68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Communication System:</a:t>
                      </a:r>
                      <a:endParaRPr sz="1000" b="1" u="sng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Receive Feedback Signals from all hardware on ROS (100%)</a:t>
                      </a:r>
                      <a:endParaRPr sz="1000"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sng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Physical Arm Final Build:</a:t>
                      </a:r>
                      <a:endParaRPr sz="1000" b="1" u="sng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(</a:t>
                      </a:r>
                      <a:r>
                        <a:rPr lang="en-US" sz="1000" b="1">
                          <a:latin typeface="Tahoma"/>
                          <a:ea typeface="Tahoma"/>
                          <a:cs typeface="Tahoma"/>
                          <a:sym typeface="Tahoma"/>
                        </a:rPr>
                        <a:t>100</a:t>
                      </a:r>
                      <a:r>
                        <a:rPr lang="en-US" sz="10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%)</a:t>
                      </a:r>
                      <a:endParaRPr sz="1000" b="1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A6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80" name="Google Shape;1180;p21"/>
          <p:cNvSpPr txBox="1"/>
          <p:nvPr/>
        </p:nvSpPr>
        <p:spPr>
          <a:xfrm>
            <a:off x="2308925" y="1531400"/>
            <a:ext cx="4325400" cy="3963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SPRING 2019</a:t>
            </a:r>
            <a:endParaRPr sz="1600" b="1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81" name="Google Shape;1181;p21"/>
          <p:cNvSpPr txBox="1"/>
          <p:nvPr/>
        </p:nvSpPr>
        <p:spPr>
          <a:xfrm>
            <a:off x="1867200" y="851900"/>
            <a:ext cx="5409600" cy="10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Table 3. Deliverables at the end of Spring semester</a:t>
            </a:r>
            <a:endParaRPr sz="1200" b="1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82" name="Google Shape;1182;p21"/>
          <p:cNvSpPr txBox="1">
            <a:spLocks noGrp="1"/>
          </p:cNvSpPr>
          <p:nvPr>
            <p:ph type="title"/>
          </p:nvPr>
        </p:nvSpPr>
        <p:spPr>
          <a:xfrm rot="578">
            <a:off x="2234963" y="545600"/>
            <a:ext cx="35706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rPr>
              <a:t>Deliverables</a:t>
            </a:r>
            <a:endParaRPr sz="4000" b="0" i="0" u="none" strike="noStrike" cap="non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22"/>
          <p:cNvSpPr txBox="1">
            <a:spLocks noGrp="1"/>
          </p:cNvSpPr>
          <p:nvPr>
            <p:ph type="subTitle" idx="4294967295"/>
          </p:nvPr>
        </p:nvSpPr>
        <p:spPr>
          <a:xfrm>
            <a:off x="1919176" y="267988"/>
            <a:ext cx="7075487" cy="785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 dirty="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rPr>
              <a:t>Prototypes &amp; Schedule</a:t>
            </a:r>
            <a:endParaRPr sz="3800" dirty="0"/>
          </a:p>
        </p:txBody>
      </p:sp>
      <p:grpSp>
        <p:nvGrpSpPr>
          <p:cNvPr id="1189" name="Google Shape;1189;p22"/>
          <p:cNvGrpSpPr/>
          <p:nvPr/>
        </p:nvGrpSpPr>
        <p:grpSpPr>
          <a:xfrm>
            <a:off x="1389898" y="3763410"/>
            <a:ext cx="6554491" cy="1055400"/>
            <a:chOff x="2033008" y="3923428"/>
            <a:chExt cx="6648905" cy="1055400"/>
          </a:xfrm>
        </p:grpSpPr>
        <p:sp>
          <p:nvSpPr>
            <p:cNvPr id="1190" name="Google Shape;1190;p22"/>
            <p:cNvSpPr/>
            <p:nvPr/>
          </p:nvSpPr>
          <p:spPr>
            <a:xfrm>
              <a:off x="2033008" y="3923428"/>
              <a:ext cx="6434700" cy="1055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/>
                <a:t>LEGEND</a:t>
              </a:r>
              <a:endParaRPr sz="1600" b="1"/>
            </a:p>
          </p:txBody>
        </p:sp>
        <p:sp>
          <p:nvSpPr>
            <p:cNvPr id="1191" name="Google Shape;1191;p22"/>
            <p:cNvSpPr txBox="1"/>
            <p:nvPr/>
          </p:nvSpPr>
          <p:spPr>
            <a:xfrm>
              <a:off x="3498060" y="4315175"/>
              <a:ext cx="2599500" cy="2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latin typeface="Muli"/>
                  <a:ea typeface="Muli"/>
                  <a:cs typeface="Muli"/>
                  <a:sym typeface="Muli"/>
                </a:rPr>
                <a:t>Deadlines</a:t>
              </a:r>
              <a:endParaRPr b="1" dirty="0">
                <a:latin typeface="Muli"/>
                <a:ea typeface="Muli"/>
                <a:cs typeface="Muli"/>
                <a:sym typeface="Muli"/>
              </a:endParaRPr>
            </a:p>
            <a:p>
              <a:pPr marL="0" lvl="0" indent="45720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Muli"/>
                <a:ea typeface="Muli"/>
                <a:cs typeface="Muli"/>
                <a:sym typeface="Muli"/>
              </a:endParaRPr>
            </a:p>
            <a:p>
              <a:pPr marL="0" lvl="0" indent="45720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Muli"/>
                <a:ea typeface="Muli"/>
                <a:cs typeface="Muli"/>
                <a:sym typeface="Muli"/>
              </a:endParaRPr>
            </a:p>
            <a:p>
              <a:pPr marL="0" lvl="0" indent="45720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Muli"/>
                  <a:ea typeface="Muli"/>
                  <a:cs typeface="Muli"/>
                  <a:sym typeface="Muli"/>
                </a:rPr>
                <a:t>Prototype Demo</a:t>
              </a:r>
              <a:endParaRPr dirty="0"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1192" name="Google Shape;1192;p22"/>
            <p:cNvSpPr txBox="1"/>
            <p:nvPr/>
          </p:nvSpPr>
          <p:spPr>
            <a:xfrm>
              <a:off x="6082413" y="4361175"/>
              <a:ext cx="2599500" cy="2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latin typeface="Muli"/>
                  <a:ea typeface="Muli"/>
                  <a:cs typeface="Muli"/>
                  <a:sym typeface="Muli"/>
                </a:rPr>
                <a:t>Prototypes</a:t>
              </a:r>
              <a:endParaRPr b="1">
                <a:latin typeface="Muli"/>
                <a:ea typeface="Muli"/>
                <a:cs typeface="Muli"/>
                <a:sym typeface="Muli"/>
              </a:endParaRPr>
            </a:p>
            <a:p>
              <a:pPr marL="0" lvl="0" indent="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Muli"/>
                  <a:ea typeface="Muli"/>
                  <a:cs typeface="Muli"/>
                  <a:sym typeface="Muli"/>
                </a:rPr>
                <a:t>1</a:t>
              </a:r>
              <a:endParaRPr>
                <a:latin typeface="Muli"/>
                <a:ea typeface="Muli"/>
                <a:cs typeface="Muli"/>
                <a:sym typeface="Muli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Muli"/>
                  <a:ea typeface="Muli"/>
                  <a:cs typeface="Muli"/>
                  <a:sym typeface="Muli"/>
                </a:rPr>
                <a:t>	</a:t>
              </a:r>
              <a:endParaRPr>
                <a:latin typeface="Muli"/>
                <a:ea typeface="Muli"/>
                <a:cs typeface="Muli"/>
                <a:sym typeface="Muli"/>
              </a:endParaRPr>
            </a:p>
            <a:p>
              <a:pPr marL="0" lvl="0" indent="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Muli"/>
                  <a:ea typeface="Muli"/>
                  <a:cs typeface="Muli"/>
                  <a:sym typeface="Muli"/>
                </a:rPr>
                <a:t>3</a:t>
              </a:r>
              <a:endParaRPr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1193" name="Google Shape;1193;p22"/>
            <p:cNvSpPr txBox="1"/>
            <p:nvPr/>
          </p:nvSpPr>
          <p:spPr>
            <a:xfrm>
              <a:off x="6082413" y="4448484"/>
              <a:ext cx="2599500" cy="2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45720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Muli"/>
                  <a:ea typeface="Muli"/>
                  <a:cs typeface="Muli"/>
                  <a:sym typeface="Muli"/>
                </a:rPr>
                <a:t>2</a:t>
              </a:r>
              <a:endParaRPr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1194" name="Google Shape;1194;p22"/>
            <p:cNvSpPr txBox="1"/>
            <p:nvPr/>
          </p:nvSpPr>
          <p:spPr>
            <a:xfrm>
              <a:off x="3498060" y="4399227"/>
              <a:ext cx="2599500" cy="2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4572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>
                  <a:solidFill>
                    <a:schemeClr val="dk1"/>
                  </a:solidFill>
                  <a:latin typeface="Muli"/>
                  <a:ea typeface="Muli"/>
                  <a:cs typeface="Muli"/>
                  <a:sym typeface="Muli"/>
                </a:rPr>
                <a:t>ECEDHA Conference</a:t>
              </a:r>
              <a:endPara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endParaRPr>
            </a:p>
            <a:p>
              <a:pPr marL="0" lvl="0" indent="45720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1195" name="Google Shape;1195;p22"/>
            <p:cNvSpPr/>
            <p:nvPr/>
          </p:nvSpPr>
          <p:spPr>
            <a:xfrm>
              <a:off x="3498060" y="4342925"/>
              <a:ext cx="366600" cy="222300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2"/>
            <p:cNvSpPr/>
            <p:nvPr/>
          </p:nvSpPr>
          <p:spPr>
            <a:xfrm>
              <a:off x="3498060" y="4647725"/>
              <a:ext cx="366600" cy="222300"/>
            </a:xfrm>
            <a:prstGeom prst="rect">
              <a:avLst/>
            </a:prstGeom>
            <a:solidFill>
              <a:srgbClr val="93C47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2"/>
            <p:cNvSpPr/>
            <p:nvPr/>
          </p:nvSpPr>
          <p:spPr>
            <a:xfrm>
              <a:off x="6158613" y="4288943"/>
              <a:ext cx="366600" cy="132600"/>
            </a:xfrm>
            <a:prstGeom prst="rect">
              <a:avLst/>
            </a:prstGeom>
            <a:solidFill>
              <a:srgbClr val="27A6D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2"/>
            <p:cNvSpPr/>
            <p:nvPr/>
          </p:nvSpPr>
          <p:spPr>
            <a:xfrm>
              <a:off x="6158613" y="4539761"/>
              <a:ext cx="366600" cy="132600"/>
            </a:xfrm>
            <a:prstGeom prst="rect">
              <a:avLst/>
            </a:prstGeom>
            <a:solidFill>
              <a:srgbClr val="CC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2"/>
            <p:cNvSpPr/>
            <p:nvPr/>
          </p:nvSpPr>
          <p:spPr>
            <a:xfrm>
              <a:off x="6158613" y="4790579"/>
              <a:ext cx="366600" cy="132600"/>
            </a:xfrm>
            <a:prstGeom prst="rect">
              <a:avLst/>
            </a:prstGeom>
            <a:solidFill>
              <a:srgbClr val="FF99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7" name="Google Shape;1227;p22"/>
          <p:cNvSpPr txBox="1"/>
          <p:nvPr/>
        </p:nvSpPr>
        <p:spPr>
          <a:xfrm>
            <a:off x="6495638" y="4270314"/>
            <a:ext cx="25626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Delay</a:t>
            </a:r>
            <a:endParaRPr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228" name="Google Shape;1228;p22"/>
          <p:cNvSpPr/>
          <p:nvPr/>
        </p:nvSpPr>
        <p:spPr>
          <a:xfrm>
            <a:off x="6553841" y="4342917"/>
            <a:ext cx="361500" cy="132600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" name="Google Shape;1234;p22"/>
          <p:cNvSpPr txBox="1"/>
          <p:nvPr/>
        </p:nvSpPr>
        <p:spPr>
          <a:xfrm>
            <a:off x="1626842" y="4788672"/>
            <a:ext cx="59520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Figure 8. Gantt Chart </a:t>
            </a:r>
            <a:endParaRPr sz="1200"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7867D22-7EF7-43CF-B169-34446814E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68" y="1238107"/>
            <a:ext cx="7862869" cy="238292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23"/>
          <p:cNvSpPr txBox="1">
            <a:spLocks noGrp="1"/>
          </p:cNvSpPr>
          <p:nvPr>
            <p:ph type="title"/>
          </p:nvPr>
        </p:nvSpPr>
        <p:spPr>
          <a:xfrm>
            <a:off x="2241490" y="40961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/>
              <a:t>Test Plan</a:t>
            </a:r>
            <a:endParaRPr sz="3800" dirty="0"/>
          </a:p>
        </p:txBody>
      </p:sp>
      <p:sp>
        <p:nvSpPr>
          <p:cNvPr id="1241" name="Google Shape;1241;p23"/>
          <p:cNvSpPr txBox="1">
            <a:spLocks noGrp="1"/>
          </p:cNvSpPr>
          <p:nvPr>
            <p:ph type="body" idx="4294967295"/>
          </p:nvPr>
        </p:nvSpPr>
        <p:spPr>
          <a:xfrm>
            <a:off x="1724440" y="1210725"/>
            <a:ext cx="5632800" cy="45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q"/>
            </a:pPr>
            <a:r>
              <a:rPr lang="en-US" b="1" dirty="0"/>
              <a:t>Robotic Arm:</a:t>
            </a:r>
            <a:endParaRPr b="1" dirty="0"/>
          </a:p>
          <a:p>
            <a: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§"/>
            </a:pPr>
            <a:r>
              <a:rPr lang="en-US" dirty="0"/>
              <a:t>Test each motor (link) with pulleys (6 links total)</a:t>
            </a:r>
            <a:endParaRPr dirty="0"/>
          </a:p>
          <a:p>
            <a:pPr lvl="1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§"/>
            </a:pPr>
            <a:r>
              <a:rPr lang="en-US" dirty="0"/>
              <a:t>Test gripper with different objects</a:t>
            </a:r>
            <a:endParaRPr dirty="0"/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q"/>
            </a:pPr>
            <a:r>
              <a:rPr lang="en-US" b="1" dirty="0" err="1"/>
              <a:t>AprilTag</a:t>
            </a:r>
            <a:r>
              <a:rPr lang="en-US" b="1" dirty="0"/>
              <a:t> Detection:</a:t>
            </a:r>
            <a:endParaRPr b="1" dirty="0"/>
          </a:p>
          <a:p>
            <a: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§"/>
            </a:pPr>
            <a:r>
              <a:rPr lang="en-US" dirty="0"/>
              <a:t>Test for correct tag distance, orientation and ID on </a:t>
            </a:r>
            <a:r>
              <a:rPr lang="en-US" dirty="0" err="1"/>
              <a:t>Rviz</a:t>
            </a:r>
            <a:r>
              <a:rPr lang="en-US" dirty="0"/>
              <a:t> and ROS</a:t>
            </a:r>
            <a:endParaRPr dirty="0"/>
          </a:p>
          <a:p>
            <a:pPr lvl="1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§"/>
            </a:pPr>
            <a:r>
              <a:rPr lang="en-US" dirty="0"/>
              <a:t>Test for text commands on ROS</a:t>
            </a:r>
            <a:endParaRPr dirty="0"/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q"/>
            </a:pPr>
            <a:r>
              <a:rPr lang="en-US" b="1" dirty="0"/>
              <a:t>Voice Commands:</a:t>
            </a:r>
            <a:endParaRPr b="1" dirty="0"/>
          </a:p>
          <a:p>
            <a: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§"/>
            </a:pPr>
            <a:r>
              <a:rPr lang="en-US" dirty="0"/>
              <a:t>Test for correct voice command on Raspberry Pi3+</a:t>
            </a:r>
            <a:endParaRPr dirty="0"/>
          </a:p>
          <a:p>
            <a:pPr lvl="1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§"/>
            </a:pPr>
            <a:r>
              <a:rPr lang="en-US" dirty="0"/>
              <a:t>Test for communication system with </a:t>
            </a:r>
            <a:r>
              <a:rPr lang="en-US" dirty="0" err="1"/>
              <a:t>PubNub</a:t>
            </a:r>
            <a:r>
              <a:rPr lang="en-US" dirty="0"/>
              <a:t> and ROS</a:t>
            </a:r>
            <a:endParaRPr dirty="0"/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q"/>
            </a:pPr>
            <a:r>
              <a:rPr lang="en-US" b="1" dirty="0"/>
              <a:t>GUI:</a:t>
            </a:r>
            <a:endParaRPr b="1" dirty="0"/>
          </a:p>
          <a:p>
            <a: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§"/>
            </a:pPr>
            <a:r>
              <a:rPr lang="en-US" dirty="0"/>
              <a:t>Test if text commands, camera and error display matches ROS and </a:t>
            </a:r>
            <a:r>
              <a:rPr lang="en-US" dirty="0" err="1"/>
              <a:t>Rviz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24"/>
          <p:cNvSpPr txBox="1">
            <a:spLocks noGrp="1"/>
          </p:cNvSpPr>
          <p:nvPr>
            <p:ph type="title"/>
          </p:nvPr>
        </p:nvSpPr>
        <p:spPr>
          <a:xfrm>
            <a:off x="2432575" y="310175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Specifications</a:t>
            </a:r>
            <a:endParaRPr sz="3600"/>
          </a:p>
        </p:txBody>
      </p:sp>
      <p:sp>
        <p:nvSpPr>
          <p:cNvPr id="1247" name="Google Shape;1247;p24"/>
          <p:cNvSpPr txBox="1">
            <a:spLocks noGrp="1"/>
          </p:cNvSpPr>
          <p:nvPr>
            <p:ph type="body" idx="1"/>
          </p:nvPr>
        </p:nvSpPr>
        <p:spPr>
          <a:xfrm>
            <a:off x="1535030" y="893800"/>
            <a:ext cx="7413000" cy="45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lvl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Degrees of Freedom (DOF) Arm – Five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Accuracy Voice Interpretation – 95%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Minimum Voltage for Motors – 12V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Object Detection – AprilTags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Object Count Library – 9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Response phrases - 64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Response Time – 7 seconds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Maximum Grabbing Reach  – 0.5 meter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Maximum Weight Rating – 0.5 kg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25"/>
          <p:cNvSpPr txBox="1">
            <a:spLocks noGrp="1"/>
          </p:cNvSpPr>
          <p:nvPr>
            <p:ph type="title"/>
          </p:nvPr>
        </p:nvSpPr>
        <p:spPr>
          <a:xfrm>
            <a:off x="2257900" y="409720"/>
            <a:ext cx="71094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/>
              <a:t>Features</a:t>
            </a:r>
            <a:endParaRPr sz="3800" dirty="0"/>
          </a:p>
        </p:txBody>
      </p:sp>
      <p:sp>
        <p:nvSpPr>
          <p:cNvPr id="1253" name="Google Shape;1253;p25"/>
          <p:cNvSpPr txBox="1">
            <a:spLocks noGrp="1"/>
          </p:cNvSpPr>
          <p:nvPr>
            <p:ph type="body" idx="1"/>
          </p:nvPr>
        </p:nvSpPr>
        <p:spPr>
          <a:xfrm>
            <a:off x="1523600" y="1008100"/>
            <a:ext cx="5362500" cy="45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lvl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Powered by Mains  – Yes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Integrated Microphone – Yes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Integrated Camera – Yes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Object Detection with AprilTags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Voice-Controlled using Alexa Voice Service – Yes 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User-Friendly GUI – Yes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Wi-Fi required – Yes</a:t>
            </a:r>
            <a:endParaRPr dirty="0">
              <a:latin typeface="Muli"/>
              <a:ea typeface="Muli"/>
              <a:cs typeface="Muli"/>
              <a:sym typeface="Muli"/>
            </a:endParaRPr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26"/>
          <p:cNvSpPr txBox="1"/>
          <p:nvPr/>
        </p:nvSpPr>
        <p:spPr>
          <a:xfrm>
            <a:off x="1725625" y="245212"/>
            <a:ext cx="76566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 dirty="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rPr>
              <a:t>Graphical User Interface (GUI)</a:t>
            </a:r>
            <a:endParaRPr sz="3400" dirty="0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259" name="Google Shape;1259;p26"/>
          <p:cNvSpPr txBox="1"/>
          <p:nvPr/>
        </p:nvSpPr>
        <p:spPr>
          <a:xfrm>
            <a:off x="1596000" y="4539500"/>
            <a:ext cx="5952000" cy="4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Figure 9. Knuckles graphical user interface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913D90F-0178-4AFA-A2F2-530F6D7C6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5998" y="1115490"/>
            <a:ext cx="4685860" cy="342401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27"/>
          <p:cNvSpPr txBox="1">
            <a:spLocks noGrp="1"/>
          </p:cNvSpPr>
          <p:nvPr>
            <p:ph type="title" idx="4294967295"/>
          </p:nvPr>
        </p:nvSpPr>
        <p:spPr>
          <a:xfrm>
            <a:off x="1991360" y="223044"/>
            <a:ext cx="7689850" cy="644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Risk Management Matrix</a:t>
            </a:r>
            <a:endParaRPr sz="3600" dirty="0"/>
          </a:p>
        </p:txBody>
      </p:sp>
      <p:pic>
        <p:nvPicPr>
          <p:cNvPr id="1266" name="Google Shape;1266;p27"/>
          <p:cNvPicPr preferRelativeResize="0"/>
          <p:nvPr/>
        </p:nvPicPr>
        <p:blipFill rotWithShape="1">
          <a:blip r:embed="rId3">
            <a:alphaModFix/>
          </a:blip>
          <a:srcRect r="970"/>
          <a:stretch/>
        </p:blipFill>
        <p:spPr>
          <a:xfrm>
            <a:off x="2218845" y="955890"/>
            <a:ext cx="4944135" cy="3526598"/>
          </a:xfrm>
          <a:prstGeom prst="rect">
            <a:avLst/>
          </a:prstGeom>
          <a:noFill/>
          <a:ln>
            <a:noFill/>
          </a:ln>
        </p:spPr>
      </p:pic>
      <p:sp>
        <p:nvSpPr>
          <p:cNvPr id="1267" name="Google Shape;1267;p27"/>
          <p:cNvSpPr txBox="1"/>
          <p:nvPr/>
        </p:nvSpPr>
        <p:spPr>
          <a:xfrm rot="-5400000">
            <a:off x="1252859" y="2247270"/>
            <a:ext cx="1339305" cy="3840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Probability </a:t>
            </a:r>
            <a:endParaRPr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268" name="Google Shape;1268;p27"/>
          <p:cNvSpPr txBox="1"/>
          <p:nvPr/>
        </p:nvSpPr>
        <p:spPr>
          <a:xfrm>
            <a:off x="4058625" y="4536480"/>
            <a:ext cx="1321095" cy="233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Consequence</a:t>
            </a:r>
            <a:endParaRPr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269" name="Google Shape;1269;p27"/>
          <p:cNvSpPr txBox="1"/>
          <p:nvPr/>
        </p:nvSpPr>
        <p:spPr>
          <a:xfrm>
            <a:off x="1623675" y="4754225"/>
            <a:ext cx="61539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Figure 10. Risk management matrix</a:t>
            </a:r>
            <a:endParaRPr sz="1200"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C6DAEC"/>
              </a:solidFill>
              <a:highlight>
                <a:srgbClr val="0E293C"/>
              </a:highlight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70" name="Google Shape;1270;p27"/>
          <p:cNvSpPr txBox="1"/>
          <p:nvPr/>
        </p:nvSpPr>
        <p:spPr>
          <a:xfrm>
            <a:off x="6178110" y="990180"/>
            <a:ext cx="1117800" cy="5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/>
              <a:t>Damage during shipping</a:t>
            </a:r>
            <a:endParaRPr sz="900" dirty="0"/>
          </a:p>
        </p:txBody>
      </p:sp>
      <p:sp>
        <p:nvSpPr>
          <p:cNvPr id="1271" name="Google Shape;1271;p27"/>
          <p:cNvSpPr/>
          <p:nvPr/>
        </p:nvSpPr>
        <p:spPr>
          <a:xfrm>
            <a:off x="6254310" y="914460"/>
            <a:ext cx="983400" cy="8301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1272" name="Google Shape;1272;p27"/>
          <p:cNvCxnSpPr>
            <a:cxnSpLocks/>
            <a:stCxn id="1271" idx="6"/>
          </p:cNvCxnSpPr>
          <p:nvPr/>
        </p:nvCxnSpPr>
        <p:spPr>
          <a:xfrm flipV="1">
            <a:off x="7237710" y="1325700"/>
            <a:ext cx="414870" cy="381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73" name="Google Shape;1273;p27"/>
          <p:cNvSpPr txBox="1"/>
          <p:nvPr/>
        </p:nvSpPr>
        <p:spPr>
          <a:xfrm>
            <a:off x="7660200" y="986370"/>
            <a:ext cx="1117800" cy="5034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FF0000"/>
                </a:solidFill>
              </a:rPr>
              <a:t>Unexpected risk</a:t>
            </a:r>
            <a:endParaRPr sz="10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0" grpId="0"/>
      <p:bldP spid="1271" grpId="0" animBg="1"/>
      <p:bldP spid="127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28"/>
          <p:cNvSpPr txBox="1">
            <a:spLocks noGrp="1"/>
          </p:cNvSpPr>
          <p:nvPr>
            <p:ph type="title" idx="4294967295"/>
          </p:nvPr>
        </p:nvSpPr>
        <p:spPr>
          <a:xfrm>
            <a:off x="1791018" y="348933"/>
            <a:ext cx="4945062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 dirty="0"/>
              <a:t>Risk Mitigation</a:t>
            </a:r>
            <a:endParaRPr sz="3800" dirty="0"/>
          </a:p>
        </p:txBody>
      </p:sp>
      <p:sp>
        <p:nvSpPr>
          <p:cNvPr id="1279" name="Google Shape;1279;p28"/>
          <p:cNvSpPr txBox="1">
            <a:spLocks noGrp="1"/>
          </p:cNvSpPr>
          <p:nvPr>
            <p:ph type="body" idx="4294967295"/>
          </p:nvPr>
        </p:nvSpPr>
        <p:spPr>
          <a:xfrm>
            <a:off x="1684338" y="579438"/>
            <a:ext cx="7459662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600" dirty="0"/>
          </a:p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q"/>
            </a:pPr>
            <a:r>
              <a:rPr lang="en-US" sz="1600" dirty="0"/>
              <a:t>GUI fail to communicate with Knuckles</a:t>
            </a:r>
            <a:endParaRPr sz="1600" dirty="0"/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-US" sz="1600" dirty="0"/>
              <a:t>Use speech-to-text </a:t>
            </a:r>
            <a:endParaRPr sz="1600" dirty="0"/>
          </a:p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q"/>
            </a:pPr>
            <a:r>
              <a:rPr lang="en-US" sz="1600" dirty="0"/>
              <a:t>No internet connection available, Alexa voice detection unavailable</a:t>
            </a:r>
            <a:endParaRPr sz="1600" dirty="0">
              <a:solidFill>
                <a:srgbClr val="C6DAEC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-US" sz="1600" dirty="0"/>
              <a:t>Use text input instead of voice</a:t>
            </a:r>
            <a:endParaRPr sz="1600" dirty="0"/>
          </a:p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q"/>
            </a:pPr>
            <a:r>
              <a:rPr lang="en-US" sz="1600" dirty="0"/>
              <a:t>3D parts melting due to motor heat</a:t>
            </a:r>
            <a:endParaRPr sz="1600" dirty="0">
              <a:solidFill>
                <a:srgbClr val="C6DAEC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-US" sz="1600" dirty="0"/>
              <a:t>Re-print melted parts and/or replace motors</a:t>
            </a:r>
            <a:endParaRPr sz="1600" dirty="0"/>
          </a:p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q"/>
            </a:pPr>
            <a:r>
              <a:rPr lang="en-US" sz="1600" dirty="0"/>
              <a:t>Stepper drivers shorting</a:t>
            </a:r>
            <a:endParaRPr sz="1600" dirty="0">
              <a:solidFill>
                <a:srgbClr val="C6DAEC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-US" sz="1600" dirty="0"/>
              <a:t>Have four extra stepper drivers as replacements</a:t>
            </a:r>
            <a:endParaRPr sz="1600" dirty="0"/>
          </a:p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q"/>
            </a:pPr>
            <a:r>
              <a:rPr lang="en-US" sz="1600" dirty="0"/>
              <a:t>Arduino or Raspberry Pi become faulty due to burnt connections</a:t>
            </a:r>
            <a:endParaRPr sz="1600" dirty="0">
              <a:solidFill>
                <a:srgbClr val="C6DAEC"/>
              </a:solidFill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-US" sz="1600" dirty="0"/>
              <a:t>Get replacements at Library Makerspace</a:t>
            </a:r>
            <a:br>
              <a:rPr lang="en-US" sz="1600" dirty="0"/>
            </a:br>
            <a:endParaRPr sz="800" dirty="0"/>
          </a:p>
          <a:p>
            <a:pPr marL="412750" lvl="0" indent="-285750" algn="l" rtl="0"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q"/>
            </a:pPr>
            <a:r>
              <a:rPr lang="en-US" sz="1600" dirty="0"/>
              <a:t>Damaged arm due to shipping packaging</a:t>
            </a:r>
            <a:r>
              <a:rPr lang="en-US" sz="1600" b="1" dirty="0">
                <a:solidFill>
                  <a:srgbClr val="FF00FF"/>
                </a:solidFill>
              </a:rPr>
              <a:t>*</a:t>
            </a:r>
            <a:endParaRPr sz="1600" b="1" dirty="0">
              <a:solidFill>
                <a:srgbClr val="FF00FF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-US" sz="1600" dirty="0"/>
              <a:t>Reprint damaged parts</a:t>
            </a:r>
            <a:endParaRPr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29"/>
          <p:cNvSpPr txBox="1">
            <a:spLocks noGrp="1"/>
          </p:cNvSpPr>
          <p:nvPr>
            <p:ph type="body" idx="4294967295"/>
          </p:nvPr>
        </p:nvSpPr>
        <p:spPr>
          <a:xfrm>
            <a:off x="1309370" y="857250"/>
            <a:ext cx="6680200" cy="3462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Muli"/>
                <a:ea typeface="Muli"/>
                <a:cs typeface="Muli"/>
                <a:sym typeface="Muli"/>
              </a:rPr>
              <a:t>Summary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uli"/>
                <a:ea typeface="Muli"/>
                <a:cs typeface="Muli"/>
                <a:sym typeface="Muli"/>
              </a:rPr>
              <a:t>Proof-of-concept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uli"/>
                <a:ea typeface="Muli"/>
                <a:cs typeface="Muli"/>
                <a:sym typeface="Muli"/>
              </a:rPr>
              <a:t>Assistive robotic arm, increase productivity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uli"/>
                <a:ea typeface="Muli"/>
                <a:cs typeface="Muli"/>
                <a:sym typeface="Muli"/>
              </a:rPr>
              <a:t>Great opportunity to learn about robotics, Linux &amp; ROS</a:t>
            </a:r>
            <a:endParaRPr lang="en-US" sz="1400" b="1" dirty="0">
              <a:latin typeface="Muli"/>
              <a:ea typeface="Muli"/>
              <a:cs typeface="Muli"/>
              <a:sym typeface="Muli"/>
            </a:endParaRPr>
          </a:p>
          <a:p>
            <a:pPr marL="457200" lvl="1" indent="0">
              <a:buNone/>
            </a:pPr>
            <a:endParaRPr lang="en-US" sz="1600" b="1" dirty="0">
              <a:latin typeface="Muli"/>
              <a:ea typeface="Muli"/>
              <a:cs typeface="Muli"/>
              <a:sym typeface="Muli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Muli"/>
                <a:ea typeface="Muli"/>
                <a:cs typeface="Muli"/>
                <a:sym typeface="Muli"/>
              </a:rPr>
              <a:t>Future works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Implementation of object detection and recognition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Enhancement of position awareness using limiters and encoders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Conversion of Knuckles to a mobile robot to expand uses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Upgrade Knuckles' gripper to adapt to a wider range of object shapes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Improvements on searching methods for user using the multi-directional microphone</a:t>
            </a:r>
          </a:p>
          <a:p>
            <a:pPr marL="457200" lvl="1" indent="0">
              <a:buNone/>
            </a:pPr>
            <a:endParaRPr sz="1600" dirty="0">
              <a:latin typeface="Muli"/>
              <a:ea typeface="Muli"/>
              <a:cs typeface="Muli"/>
              <a:sym typeface="Muli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latin typeface="Muli"/>
                <a:ea typeface="Muli"/>
                <a:cs typeface="Muli"/>
                <a:sym typeface="Muli"/>
              </a:rPr>
              <a:t>Lessons learned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uli"/>
                <a:ea typeface="Muli"/>
                <a:cs typeface="Muli"/>
                <a:sym typeface="Muli"/>
              </a:rPr>
              <a:t>Systems integration, verification and testing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uli"/>
                <a:ea typeface="Muli"/>
                <a:cs typeface="Muli"/>
                <a:sym typeface="Muli"/>
              </a:rPr>
              <a:t>Risks management and patent search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Muli"/>
                <a:ea typeface="Muli"/>
                <a:cs typeface="Muli"/>
                <a:sym typeface="Muli"/>
              </a:rPr>
              <a:t>Delegate tasks based on individual skill-set </a:t>
            </a:r>
            <a:endParaRPr sz="1400" dirty="0">
              <a:latin typeface="Muli"/>
              <a:ea typeface="Muli"/>
              <a:cs typeface="Muli"/>
              <a:sym typeface="Mul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Muli"/>
              <a:buChar char="◇"/>
            </a:pPr>
            <a:endParaRPr sz="1600" dirty="0">
              <a:latin typeface="Muli"/>
              <a:ea typeface="Muli"/>
              <a:cs typeface="Muli"/>
              <a:sym typeface="Mul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600"/>
              <a:buFont typeface="Muli"/>
              <a:buChar char="◇"/>
            </a:pPr>
            <a:endParaRPr sz="1600" dirty="0">
              <a:latin typeface="Muli"/>
              <a:ea typeface="Muli"/>
              <a:cs typeface="Muli"/>
              <a:sym typeface="Muli"/>
            </a:endParaRPr>
          </a:p>
          <a:p>
            <a:pPr marL="9144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285" name="Google Shape;1285;p29"/>
          <p:cNvSpPr txBox="1">
            <a:spLocks noGrp="1"/>
          </p:cNvSpPr>
          <p:nvPr>
            <p:ph type="title" idx="4294967295"/>
          </p:nvPr>
        </p:nvSpPr>
        <p:spPr>
          <a:xfrm>
            <a:off x="1901508" y="258763"/>
            <a:ext cx="7078662" cy="64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 sz="3800" dirty="0"/>
              <a:t>Conclusion</a:t>
            </a:r>
            <a:endParaRPr sz="3800" b="0" i="0" u="none" strike="noStrike" cap="none" dirty="0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286" name="Google Shape;1286;p29"/>
          <p:cNvSpPr txBox="1">
            <a:spLocks noGrp="1"/>
          </p:cNvSpPr>
          <p:nvPr>
            <p:ph type="title" idx="4294967295"/>
          </p:nvPr>
        </p:nvSpPr>
        <p:spPr>
          <a:xfrm>
            <a:off x="5222875" y="296545"/>
            <a:ext cx="3616325" cy="644525"/>
          </a:xfrm>
          <a:prstGeom prst="rect">
            <a:avLst/>
          </a:prstGeom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 sz="1800" b="1" dirty="0"/>
              <a:t>Thank you IEEE UH Makers, </a:t>
            </a:r>
            <a:br>
              <a:rPr lang="en-US" sz="1800" b="1" dirty="0"/>
            </a:br>
            <a:r>
              <a:rPr lang="en-US" sz="1800" b="1" dirty="0"/>
              <a:t>Dr. </a:t>
            </a:r>
            <a:r>
              <a:rPr lang="en-US" sz="1800" b="1" dirty="0" err="1"/>
              <a:t>Roysam</a:t>
            </a:r>
            <a:r>
              <a:rPr lang="en-US" sz="1800" b="1" dirty="0"/>
              <a:t> &amp; Dr. Becker! </a:t>
            </a:r>
            <a:endParaRPr sz="1800" b="1" i="0" u="none" strike="noStrike" cap="none" dirty="0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12"/>
          <p:cNvSpPr txBox="1">
            <a:spLocks noGrp="1"/>
          </p:cNvSpPr>
          <p:nvPr>
            <p:ph type="title"/>
          </p:nvPr>
        </p:nvSpPr>
        <p:spPr>
          <a:xfrm>
            <a:off x="1725251" y="521695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 sz="4000" b="0" i="0" u="none" strike="noStrike" cap="none" dirty="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rPr>
              <a:t>Overall Project</a:t>
            </a:r>
            <a:endParaRPr sz="4000" b="0" i="0" u="none" strike="noStrike" cap="none" dirty="0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095" name="Google Shape;1095;p12"/>
          <p:cNvSpPr txBox="1">
            <a:spLocks noGrp="1"/>
          </p:cNvSpPr>
          <p:nvPr>
            <p:ph type="body" idx="1"/>
          </p:nvPr>
        </p:nvSpPr>
        <p:spPr>
          <a:xfrm>
            <a:off x="1638400" y="1786025"/>
            <a:ext cx="6129600" cy="27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285750">
              <a:spcBef>
                <a:spcPts val="0"/>
              </a:spcBef>
              <a:buSzPts val="1500"/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What is </a:t>
            </a:r>
            <a:r>
              <a:rPr lang="en-US" i="0" u="none" strike="noStrike" cap="none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Knuckles?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L="876300" lvl="1" indent="-285750">
              <a:buSzPts val="15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Stationary, 3D printed voice activated a</a:t>
            </a:r>
            <a:r>
              <a:rPr lang="en-US" i="0" u="none" strike="noStrike" cap="none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ssistive robotic arm that will hand the user objects and tools upon request</a:t>
            </a:r>
            <a:endParaRPr i="0" u="none" strike="noStrike" cap="none"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Home robot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L="419100" indent="-285750">
              <a:spcBef>
                <a:spcPts val="0"/>
              </a:spcBef>
              <a:buSzPts val="1500"/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Purpose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L="87630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5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Assist those who are limited in physical capacity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L="87630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5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D</a:t>
            </a:r>
            <a:r>
              <a:rPr lang="en-US" i="0" u="none" strike="noStrike" cap="none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ecrease the risk of dexterity incidents</a:t>
            </a:r>
            <a:endParaRPr i="0" u="none" strike="noStrike" cap="none"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L="876300" lvl="1" indent="-285750" algn="l" rtl="0"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Increase the user’s productivity</a:t>
            </a:r>
            <a:br>
              <a:rPr lang="en-US" i="0" u="none" strike="noStrike" cap="none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</a:b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L="419100" indent="-285750">
              <a:spcBef>
                <a:spcPts val="0"/>
              </a:spcBef>
              <a:buSzPts val="1500"/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Examples of users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Elderly 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People with disabilities 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 panose="020B0604020202020204" charset="0"/>
              </a:rPr>
              <a:t>Lab researchers</a:t>
            </a:r>
            <a:endParaRPr dirty="0">
              <a:solidFill>
                <a:schemeClr val="accent1">
                  <a:lumMod val="20000"/>
                  <a:lumOff val="80000"/>
                </a:schemeClr>
              </a:solidFill>
              <a:latin typeface="Muli" panose="020B0604020202020204" charset="0"/>
            </a:endParaRPr>
          </a:p>
          <a:p>
            <a:pPr marL="9144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30"/>
          <p:cNvSpPr txBox="1">
            <a:spLocks noGrp="1"/>
          </p:cNvSpPr>
          <p:nvPr>
            <p:ph type="ctrTitle"/>
          </p:nvPr>
        </p:nvSpPr>
        <p:spPr>
          <a:xfrm>
            <a:off x="1813560" y="-363560"/>
            <a:ext cx="654558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 sz="3200" dirty="0"/>
              <a:t>Thank you for your attention!</a:t>
            </a:r>
            <a:endParaRPr sz="3200" b="0" i="0" u="none" strike="noStrike" cap="none" dirty="0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292" name="Google Shape;1292;p30"/>
          <p:cNvSpPr txBox="1">
            <a:spLocks noGrp="1"/>
          </p:cNvSpPr>
          <p:nvPr>
            <p:ph type="subTitle" idx="1"/>
          </p:nvPr>
        </p:nvSpPr>
        <p:spPr>
          <a:xfrm>
            <a:off x="1512570" y="4162124"/>
            <a:ext cx="7429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dirty="0">
                <a:latin typeface="Tahoma"/>
                <a:ea typeface="Tahoma"/>
                <a:cs typeface="Tahoma"/>
                <a:sym typeface="Tahoma"/>
              </a:rPr>
              <a:t>QUESTIONS OR COMMENTS?</a:t>
            </a:r>
            <a:endParaRPr sz="3600" dirty="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0ED618-2DEE-407F-A940-961648E5A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750" y="978994"/>
            <a:ext cx="4000500" cy="30003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31"/>
          <p:cNvSpPr txBox="1">
            <a:spLocks noGrp="1"/>
          </p:cNvSpPr>
          <p:nvPr>
            <p:ph type="title"/>
          </p:nvPr>
        </p:nvSpPr>
        <p:spPr>
          <a:xfrm>
            <a:off x="2538199" y="135150"/>
            <a:ext cx="7459241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References: Voice Commands </a:t>
            </a:r>
            <a:endParaRPr sz="3000" dirty="0"/>
          </a:p>
        </p:txBody>
      </p:sp>
      <p:sp>
        <p:nvSpPr>
          <p:cNvPr id="1301" name="Google Shape;1301;p31"/>
          <p:cNvSpPr txBox="1">
            <a:spLocks noGrp="1"/>
          </p:cNvSpPr>
          <p:nvPr>
            <p:ph type="body" idx="1"/>
          </p:nvPr>
        </p:nvSpPr>
        <p:spPr>
          <a:xfrm>
            <a:off x="1051309" y="1558684"/>
            <a:ext cx="6331500" cy="31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>
                <a:solidFill>
                  <a:srgbClr val="28A4DC"/>
                </a:solidFill>
                <a:latin typeface="Muli"/>
                <a:ea typeface="Muli"/>
                <a:cs typeface="Muli"/>
                <a:sym typeface="Muli"/>
              </a:rPr>
              <a:t>From Workspace to Knuckles</a:t>
            </a:r>
            <a:endParaRPr sz="1200" b="1">
              <a:solidFill>
                <a:srgbClr val="28A4D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"Pick up"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>
                <a:solidFill>
                  <a:srgbClr val="28A4DC"/>
                </a:solidFill>
                <a:latin typeface="Muli"/>
                <a:ea typeface="Muli"/>
                <a:cs typeface="Muli"/>
                <a:sym typeface="Muli"/>
              </a:rPr>
              <a:t>From Workspace to User</a:t>
            </a:r>
            <a:endParaRPr sz="1200" b="1">
              <a:solidFill>
                <a:srgbClr val="28A4D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"Hand me"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"Give me"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"Bring me"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"Get me"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>
                <a:solidFill>
                  <a:srgbClr val="28A4DC"/>
                </a:solidFill>
                <a:latin typeface="Muli"/>
                <a:ea typeface="Muli"/>
                <a:cs typeface="Muli"/>
                <a:sym typeface="Muli"/>
              </a:rPr>
              <a:t>From Knuckles to Workspace</a:t>
            </a:r>
            <a:endParaRPr sz="1200">
              <a:solidFill>
                <a:srgbClr val="28A4D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"Put Down"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>
                <a:solidFill>
                  <a:srgbClr val="28A4DC"/>
                </a:solidFill>
                <a:latin typeface="Muli"/>
                <a:ea typeface="Muli"/>
                <a:cs typeface="Muli"/>
                <a:sym typeface="Muli"/>
              </a:rPr>
              <a:t>From Knuckles to User</a:t>
            </a:r>
            <a:endParaRPr sz="1200" b="1">
              <a:solidFill>
                <a:srgbClr val="28A4D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"Release"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"Let Go"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302" name="Google Shape;1302;p31"/>
          <p:cNvSpPr txBox="1">
            <a:spLocks noGrp="1"/>
          </p:cNvSpPr>
          <p:nvPr>
            <p:ph type="body" idx="1"/>
          </p:nvPr>
        </p:nvSpPr>
        <p:spPr>
          <a:xfrm>
            <a:off x="3667507" y="2444671"/>
            <a:ext cx="4564800" cy="16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28A4DC"/>
                </a:solidFill>
                <a:latin typeface="Muli"/>
                <a:ea typeface="Muli"/>
                <a:cs typeface="Muli"/>
                <a:sym typeface="Muli"/>
              </a:rPr>
              <a:t>From User to Knuckles</a:t>
            </a:r>
            <a:endParaRPr sz="1200" b="1">
              <a:solidFill>
                <a:srgbClr val="28A4D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"Take"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"Grab"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"Hold"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28A4DC"/>
                </a:solidFill>
                <a:latin typeface="Muli"/>
                <a:ea typeface="Muli"/>
                <a:cs typeface="Muli"/>
                <a:sym typeface="Muli"/>
              </a:rPr>
              <a:t>Knuckles Settings</a:t>
            </a:r>
            <a:endParaRPr sz="1200" b="1">
              <a:solidFill>
                <a:srgbClr val="28A4D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"Scan for objects"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"Go Upright"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"Go Down"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"Default" 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"Stop"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"That it recovered"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"Forget saved objects"</a:t>
            </a:r>
            <a:endParaRPr sz="120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latin typeface="Muli"/>
                <a:ea typeface="Muli"/>
                <a:cs typeface="Muli"/>
                <a:sym typeface="Muli"/>
              </a:rPr>
              <a:t>"Restart"</a:t>
            </a:r>
            <a:endParaRPr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303" name="Google Shape;1303;p31"/>
          <p:cNvSpPr txBox="1">
            <a:spLocks noGrp="1"/>
          </p:cNvSpPr>
          <p:nvPr>
            <p:ph type="body" idx="1"/>
          </p:nvPr>
        </p:nvSpPr>
        <p:spPr>
          <a:xfrm>
            <a:off x="1839025" y="848702"/>
            <a:ext cx="5493000" cy="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>
                <a:latin typeface="Muli"/>
                <a:ea typeface="Muli"/>
                <a:cs typeface="Muli"/>
                <a:sym typeface="Muli"/>
              </a:rPr>
              <a:t>Knuckles activates with: "Alexa trigger Knuckles to"</a:t>
            </a:r>
            <a:endParaRPr b="1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304" name="Google Shape;1304;p31"/>
          <p:cNvSpPr txBox="1"/>
          <p:nvPr/>
        </p:nvSpPr>
        <p:spPr>
          <a:xfrm>
            <a:off x="6036175" y="1436484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2AA1DD"/>
                </a:solidFill>
                <a:latin typeface="Muli"/>
                <a:ea typeface="Muli"/>
                <a:cs typeface="Muli"/>
                <a:sym typeface="Muli"/>
              </a:rPr>
              <a:t>Objects aka April Tags</a:t>
            </a:r>
            <a:endParaRPr sz="1200" b="1">
              <a:solidFill>
                <a:srgbClr val="2AA1DD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"Apple"</a:t>
            </a:r>
            <a:endParaRPr sz="12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"Bottle"</a:t>
            </a:r>
            <a:endParaRPr sz="12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"Wallet"</a:t>
            </a:r>
            <a:endParaRPr sz="12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"Phone"</a:t>
            </a:r>
            <a:endParaRPr sz="12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"Box"</a:t>
            </a:r>
            <a:endParaRPr sz="12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"Tape"</a:t>
            </a:r>
            <a:endParaRPr sz="12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"Cup"</a:t>
            </a:r>
            <a:endParaRPr sz="12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"Bag of Chips"</a:t>
            </a:r>
            <a:endParaRPr sz="12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“User”</a:t>
            </a:r>
            <a:endParaRPr sz="120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13"/>
          <p:cNvSpPr txBox="1">
            <a:spLocks noGrp="1"/>
          </p:cNvSpPr>
          <p:nvPr>
            <p:ph type="title"/>
          </p:nvPr>
        </p:nvSpPr>
        <p:spPr>
          <a:xfrm>
            <a:off x="2131999" y="516400"/>
            <a:ext cx="54117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</a:pPr>
            <a:r>
              <a:rPr lang="en-US"/>
              <a:t>Overview Diagram</a:t>
            </a:r>
            <a:endParaRPr sz="4000" b="0" i="0" u="none" strike="noStrike" cap="none">
              <a:solidFill>
                <a:srgbClr val="19BBD5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101" name="Google Shape;1101;p13"/>
          <p:cNvSpPr txBox="1"/>
          <p:nvPr/>
        </p:nvSpPr>
        <p:spPr>
          <a:xfrm>
            <a:off x="2098250" y="3362325"/>
            <a:ext cx="48696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Muli" panose="020B0604020202020204" charset="0"/>
              </a:rPr>
              <a:t>Figure 1. Overview of Knuckles functionalities </a:t>
            </a:r>
            <a:endParaRPr dirty="0">
              <a:solidFill>
                <a:srgbClr val="FFFFFF"/>
              </a:solidFill>
              <a:latin typeface="Muli" panose="020B0604020202020204" charset="0"/>
            </a:endParaRPr>
          </a:p>
        </p:txBody>
      </p:sp>
      <p:sp>
        <p:nvSpPr>
          <p:cNvPr id="1102" name="Google Shape;1102;p13"/>
          <p:cNvSpPr/>
          <p:nvPr/>
        </p:nvSpPr>
        <p:spPr>
          <a:xfrm>
            <a:off x="284000" y="1203725"/>
            <a:ext cx="8686200" cy="33288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03" name="Google Shape;110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000" y="1270343"/>
            <a:ext cx="9144000" cy="3386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14"/>
          <p:cNvSpPr txBox="1">
            <a:spLocks noGrp="1"/>
          </p:cNvSpPr>
          <p:nvPr>
            <p:ph type="title"/>
          </p:nvPr>
        </p:nvSpPr>
        <p:spPr>
          <a:xfrm>
            <a:off x="2421450" y="18035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Related Patents</a:t>
            </a:r>
            <a:endParaRPr/>
          </a:p>
        </p:txBody>
      </p:sp>
      <p:sp>
        <p:nvSpPr>
          <p:cNvPr id="1109" name="Google Shape;1109;p14"/>
          <p:cNvSpPr txBox="1">
            <a:spLocks noGrp="1"/>
          </p:cNvSpPr>
          <p:nvPr>
            <p:ph type="body" idx="1"/>
          </p:nvPr>
        </p:nvSpPr>
        <p:spPr>
          <a:xfrm>
            <a:off x="408900" y="2628960"/>
            <a:ext cx="2655000" cy="1297800"/>
          </a:xfrm>
          <a:prstGeom prst="rect">
            <a:avLst/>
          </a:prstGeom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Patent 1:</a:t>
            </a:r>
            <a:r>
              <a:rPr lang="en-US" dirty="0"/>
              <a:t> US 10,242,334 B2</a:t>
            </a: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Machine Readable Delivery Platform for automated package delivery</a:t>
            </a:r>
            <a:endParaRPr dirty="0"/>
          </a:p>
        </p:txBody>
      </p:sp>
      <p:sp>
        <p:nvSpPr>
          <p:cNvPr id="1110" name="Google Shape;1110;p14"/>
          <p:cNvSpPr txBox="1">
            <a:spLocks noGrp="1"/>
          </p:cNvSpPr>
          <p:nvPr>
            <p:ph type="body" idx="2"/>
          </p:nvPr>
        </p:nvSpPr>
        <p:spPr>
          <a:xfrm>
            <a:off x="3063900" y="825650"/>
            <a:ext cx="3016200" cy="1038600"/>
          </a:xfrm>
          <a:prstGeom prst="rect">
            <a:avLst/>
          </a:prstGeom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Patent 2:</a:t>
            </a:r>
            <a:r>
              <a:rPr lang="en-US" dirty="0"/>
              <a:t> 8,077,963 B2</a:t>
            </a: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Mobile robot with a head-based movement mapping scheme</a:t>
            </a:r>
            <a:endParaRPr dirty="0"/>
          </a:p>
        </p:txBody>
      </p:sp>
      <p:sp>
        <p:nvSpPr>
          <p:cNvPr id="1111" name="Google Shape;1111;p14"/>
          <p:cNvSpPr txBox="1">
            <a:spLocks noGrp="1"/>
          </p:cNvSpPr>
          <p:nvPr>
            <p:ph type="body" idx="3"/>
          </p:nvPr>
        </p:nvSpPr>
        <p:spPr>
          <a:xfrm>
            <a:off x="5996257" y="2571750"/>
            <a:ext cx="2425800" cy="1297800"/>
          </a:xfrm>
          <a:prstGeom prst="rect">
            <a:avLst/>
          </a:prstGeom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Patent 3: </a:t>
            </a:r>
            <a:r>
              <a:rPr lang="en-US"/>
              <a:t>10,223,732 B2</a:t>
            </a:r>
            <a:endParaRPr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Identifying Items in Images</a:t>
            </a:r>
            <a:endParaRPr/>
          </a:p>
        </p:txBody>
      </p:sp>
      <p:pic>
        <p:nvPicPr>
          <p:cNvPr id="1112" name="Google Shape;1112;p14"/>
          <p:cNvPicPr preferRelativeResize="0"/>
          <p:nvPr/>
        </p:nvPicPr>
        <p:blipFill rotWithShape="1">
          <a:blip r:embed="rId3">
            <a:alphaModFix/>
          </a:blip>
          <a:srcRect l="12334" r="10624" b="4625"/>
          <a:stretch/>
        </p:blipFill>
        <p:spPr>
          <a:xfrm>
            <a:off x="3552457" y="2049239"/>
            <a:ext cx="1837048" cy="2732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14"/>
          <p:cNvSpPr txBox="1"/>
          <p:nvPr/>
        </p:nvSpPr>
        <p:spPr>
          <a:xfrm>
            <a:off x="2098250" y="3415665"/>
            <a:ext cx="48696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Muli" panose="020B0604020202020204" charset="0"/>
              </a:rPr>
              <a:t>Figure 2. Knuckles holding a phone </a:t>
            </a:r>
            <a:endParaRPr sz="1200" dirty="0">
              <a:solidFill>
                <a:srgbClr val="FFFFFF"/>
              </a:solidFill>
              <a:latin typeface="Muli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BE2B34-2E82-4C66-87A3-066AB99DBF12}"/>
              </a:ext>
            </a:extLst>
          </p:cNvPr>
          <p:cNvSpPr/>
          <p:nvPr/>
        </p:nvSpPr>
        <p:spPr>
          <a:xfrm>
            <a:off x="1995380" y="1348109"/>
            <a:ext cx="72552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12750" lvl="0" indent="-285750">
              <a:buClr>
                <a:srgbClr val="19BBD5"/>
              </a:buClr>
              <a:buSzPts val="1600"/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Muli"/>
                <a:ea typeface="Muli"/>
                <a:cs typeface="Muli"/>
                <a:sym typeface="Muli"/>
              </a:rPr>
              <a:t>Our project will not be patented but will be open-source</a:t>
            </a:r>
            <a:r>
              <a:rPr lang="en-US" dirty="0">
                <a:latin typeface="Muli"/>
                <a:ea typeface="Muli"/>
                <a:cs typeface="Muli"/>
                <a:sym typeface="Muli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9" grpId="0" uiExpand="1" animBg="1"/>
      <p:bldP spid="1109" grpId="1" animBg="1"/>
      <p:bldP spid="1110" grpId="0" uiExpand="1" build="p" animBg="1"/>
      <p:bldP spid="1110" grpId="1" uiExpand="1" build="p" animBg="1"/>
      <p:bldP spid="1111" grpId="0" uiExpand="1" build="p" animBg="1"/>
      <p:bldP spid="1111" grpId="1" build="p" animBg="1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15"/>
          <p:cNvSpPr txBox="1">
            <a:spLocks noGrp="1"/>
          </p:cNvSpPr>
          <p:nvPr>
            <p:ph type="title"/>
          </p:nvPr>
        </p:nvSpPr>
        <p:spPr>
          <a:xfrm>
            <a:off x="1941510" y="724035"/>
            <a:ext cx="64020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Design Considerations</a:t>
            </a:r>
            <a:endParaRPr dirty="0"/>
          </a:p>
        </p:txBody>
      </p:sp>
      <p:sp>
        <p:nvSpPr>
          <p:cNvPr id="4" name="Google Shape;1095;p12">
            <a:extLst>
              <a:ext uri="{FF2B5EF4-FFF2-40B4-BE49-F238E27FC236}">
                <a16:creationId xmlns:a16="http://schemas.microsoft.com/office/drawing/2014/main" id="{45549FBD-5CAA-449D-A5A5-EB474A4A22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07200" y="1671725"/>
            <a:ext cx="6129600" cy="27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285750">
              <a:lnSpc>
                <a:spcPct val="150000"/>
              </a:lnSpc>
              <a:spcBef>
                <a:spcPts val="0"/>
              </a:spcBef>
              <a:buSzPts val="1500"/>
              <a:buFont typeface="Wingdings" panose="05000000000000000000" pitchFamily="2" charset="2"/>
              <a:buChar char="q"/>
            </a:pPr>
            <a:r>
              <a:rPr lang="en-US" b="1" dirty="0">
                <a:latin typeface="Muli" panose="020B0604020202020204" charset="0"/>
              </a:rPr>
              <a:t>Starting point:</a:t>
            </a:r>
            <a:endParaRPr b="1" dirty="0">
              <a:latin typeface="Muli" panose="020B0604020202020204" charset="0"/>
            </a:endParaRPr>
          </a:p>
          <a:p>
            <a:pPr marL="876300" lvl="1" indent="-285750">
              <a:buSzPts val="1500"/>
              <a:buFont typeface="Wingdings" panose="05000000000000000000" pitchFamily="2" charset="2"/>
              <a:buChar char="§"/>
            </a:pPr>
            <a:r>
              <a:rPr lang="en-US" dirty="0">
                <a:latin typeface="Muli" panose="020B0604020202020204" charset="0"/>
              </a:rPr>
              <a:t>BCN3D </a:t>
            </a:r>
            <a:r>
              <a:rPr lang="en-US" dirty="0" err="1">
                <a:latin typeface="Muli" panose="020B0604020202020204" charset="0"/>
              </a:rPr>
              <a:t>Moveo</a:t>
            </a:r>
            <a:r>
              <a:rPr lang="en-US" dirty="0">
                <a:latin typeface="Muli" panose="020B0604020202020204" charset="0"/>
              </a:rPr>
              <a:t>, open-source 3D-print design from a 3D printing company in Barcelona that was based off another robot built for a Hack-a-day project</a:t>
            </a:r>
          </a:p>
          <a:p>
            <a:pPr marL="590550" lvl="1" indent="0">
              <a:buSzPts val="1500"/>
              <a:buNone/>
            </a:pPr>
            <a:endParaRPr dirty="0">
              <a:latin typeface="Muli" panose="020B0604020202020204" charset="0"/>
            </a:endParaRPr>
          </a:p>
          <a:p>
            <a:pPr marL="419100" indent="-285750">
              <a:spcBef>
                <a:spcPts val="0"/>
              </a:spcBef>
              <a:buSzPts val="1500"/>
              <a:buFont typeface="Wingdings" panose="05000000000000000000" pitchFamily="2" charset="2"/>
              <a:buChar char="q"/>
            </a:pPr>
            <a:r>
              <a:rPr lang="en-US" dirty="0">
                <a:latin typeface="Muli" panose="020B0604020202020204" charset="0"/>
              </a:rPr>
              <a:t>Project is </a:t>
            </a:r>
            <a:r>
              <a:rPr lang="en-US" b="1" dirty="0">
                <a:latin typeface="Muli" panose="020B0604020202020204" charset="0"/>
              </a:rPr>
              <a:t>a proof-of-concept</a:t>
            </a:r>
            <a:r>
              <a:rPr lang="en-US" dirty="0">
                <a:latin typeface="Muli" panose="020B0604020202020204" charset="0"/>
              </a:rPr>
              <a:t>, not an alpha prototype</a:t>
            </a:r>
          </a:p>
          <a:p>
            <a:pPr marL="590550" lvl="1" indent="0" algn="l" rtl="0">
              <a:spcBef>
                <a:spcPts val="0"/>
              </a:spcBef>
              <a:spcAft>
                <a:spcPts val="0"/>
              </a:spcAft>
              <a:buSzPts val="1500"/>
              <a:buNone/>
            </a:pPr>
            <a:br>
              <a:rPr lang="en-US" i="0" u="none" strike="noStrike" cap="none" dirty="0">
                <a:solidFill>
                  <a:srgbClr val="C6DAEC"/>
                </a:solidFill>
                <a:latin typeface="Muli" panose="020B0604020202020204" charset="0"/>
              </a:rPr>
            </a:br>
            <a:endParaRPr dirty="0">
              <a:latin typeface="Muli" panose="020B0604020202020204" charset="0"/>
            </a:endParaRPr>
          </a:p>
          <a:p>
            <a:pPr marL="9144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16"/>
          <p:cNvSpPr txBox="1">
            <a:spLocks noGrp="1"/>
          </p:cNvSpPr>
          <p:nvPr>
            <p:ph type="title"/>
          </p:nvPr>
        </p:nvSpPr>
        <p:spPr>
          <a:xfrm>
            <a:off x="2242500" y="282075"/>
            <a:ext cx="64020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 Considerations</a:t>
            </a:r>
            <a:endParaRPr/>
          </a:p>
        </p:txBody>
      </p:sp>
      <p:sp>
        <p:nvSpPr>
          <p:cNvPr id="1125" name="Google Shape;1125;p16"/>
          <p:cNvSpPr/>
          <p:nvPr/>
        </p:nvSpPr>
        <p:spPr>
          <a:xfrm>
            <a:off x="1297325" y="927375"/>
            <a:ext cx="6920100" cy="38949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16"/>
          <p:cNvSpPr txBox="1"/>
          <p:nvPr/>
        </p:nvSpPr>
        <p:spPr>
          <a:xfrm>
            <a:off x="2195500" y="3474275"/>
            <a:ext cx="48696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Figure 3. Modular Diagram of Knuckles system 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27" name="Google Shape;112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75925" y="1003575"/>
            <a:ext cx="6321051" cy="4433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17"/>
          <p:cNvSpPr txBox="1">
            <a:spLocks noGrp="1"/>
          </p:cNvSpPr>
          <p:nvPr>
            <p:ph type="title"/>
          </p:nvPr>
        </p:nvSpPr>
        <p:spPr>
          <a:xfrm>
            <a:off x="2308395" y="387004"/>
            <a:ext cx="75324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/>
              <a:t>Design Considerations</a:t>
            </a:r>
            <a:endParaRPr sz="3800" dirty="0"/>
          </a:p>
        </p:txBody>
      </p:sp>
      <p:pic>
        <p:nvPicPr>
          <p:cNvPr id="1134" name="Google Shape;1134;p17"/>
          <p:cNvPicPr preferRelativeResize="0"/>
          <p:nvPr/>
        </p:nvPicPr>
        <p:blipFill rotWithShape="1">
          <a:blip r:embed="rId3">
            <a:alphaModFix/>
          </a:blip>
          <a:srcRect l="25153" r="10875"/>
          <a:stretch/>
        </p:blipFill>
        <p:spPr>
          <a:xfrm>
            <a:off x="6258800" y="1094800"/>
            <a:ext cx="2456052" cy="3445100"/>
          </a:xfrm>
          <a:prstGeom prst="rect">
            <a:avLst/>
          </a:prstGeom>
          <a:noFill/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35" name="Google Shape;1135;p17"/>
          <p:cNvSpPr txBox="1"/>
          <p:nvPr/>
        </p:nvSpPr>
        <p:spPr>
          <a:xfrm>
            <a:off x="6128400" y="4158957"/>
            <a:ext cx="2397900" cy="1356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Muli" panose="020B0604020202020204" charset="0"/>
              </a:rPr>
              <a:t>Figure 6. Knuckles in default position </a:t>
            </a:r>
            <a:endParaRPr sz="1200" dirty="0">
              <a:solidFill>
                <a:srgbClr val="FFFFFF"/>
              </a:solidFill>
              <a:latin typeface="Muli" panose="020B0604020202020204" charset="0"/>
            </a:endParaRPr>
          </a:p>
        </p:txBody>
      </p:sp>
      <p:pic>
        <p:nvPicPr>
          <p:cNvPr id="1136" name="Google Shape;113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015" y="2712775"/>
            <a:ext cx="2334152" cy="1750625"/>
          </a:xfrm>
          <a:prstGeom prst="rect">
            <a:avLst/>
          </a:prstGeom>
          <a:noFill/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37" name="Google Shape;1137;p17"/>
          <p:cNvSpPr txBox="1"/>
          <p:nvPr/>
        </p:nvSpPr>
        <p:spPr>
          <a:xfrm>
            <a:off x="41050" y="4171862"/>
            <a:ext cx="2971800" cy="114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Muli" panose="020B0604020202020204" charset="0"/>
              </a:rPr>
              <a:t>Figure 4. Microphone &amp; 3D-printed cased Raspberry Pi 3B+</a:t>
            </a:r>
            <a:endParaRPr sz="1200" dirty="0">
              <a:solidFill>
                <a:srgbClr val="FFFFFF"/>
              </a:solidFill>
              <a:latin typeface="Muli" panose="020B0604020202020204" charset="0"/>
            </a:endParaRPr>
          </a:p>
        </p:txBody>
      </p:sp>
      <p:pic>
        <p:nvPicPr>
          <p:cNvPr id="1138" name="Google Shape;113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8729" y="2712775"/>
            <a:ext cx="2362967" cy="1772225"/>
          </a:xfrm>
          <a:prstGeom prst="rect">
            <a:avLst/>
          </a:prstGeom>
          <a:noFill/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39" name="Google Shape;1139;p17"/>
          <p:cNvSpPr txBox="1"/>
          <p:nvPr/>
        </p:nvSpPr>
        <p:spPr>
          <a:xfrm>
            <a:off x="2956317" y="4081679"/>
            <a:ext cx="2971800" cy="1329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Muli" panose="020B0604020202020204" charset="0"/>
              </a:rPr>
              <a:t>Figure 5. Tb6560 Stepper drivers</a:t>
            </a:r>
            <a:endParaRPr sz="1200" dirty="0">
              <a:solidFill>
                <a:srgbClr val="FFFFFF"/>
              </a:solidFill>
              <a:latin typeface="Muli" panose="020B0604020202020204" charset="0"/>
            </a:endParaRPr>
          </a:p>
        </p:txBody>
      </p:sp>
      <p:sp>
        <p:nvSpPr>
          <p:cNvPr id="12" name="Google Shape;1095;p12">
            <a:extLst>
              <a:ext uri="{FF2B5EF4-FFF2-40B4-BE49-F238E27FC236}">
                <a16:creationId xmlns:a16="http://schemas.microsoft.com/office/drawing/2014/main" id="{521C3458-BE17-4553-AA5F-7BE136A2A6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58370" y="964083"/>
            <a:ext cx="5201510" cy="27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285750">
              <a:spcBef>
                <a:spcPts val="0"/>
              </a:spcBef>
              <a:buSzPts val="1500"/>
              <a:buFont typeface="Wingdings" panose="05000000000000000000" pitchFamily="2" charset="2"/>
              <a:buChar char="q"/>
            </a:pPr>
            <a:r>
              <a:rPr lang="en-US" sz="1400" dirty="0">
                <a:latin typeface="Muli" panose="020B0604020202020204" charset="0"/>
              </a:rPr>
              <a:t>Wooden base and 3D printed cases to protect equipment</a:t>
            </a:r>
          </a:p>
          <a:p>
            <a:pPr marL="419100" indent="-285750">
              <a:spcBef>
                <a:spcPts val="0"/>
              </a:spcBef>
              <a:buSzPts val="1500"/>
              <a:buFont typeface="Wingdings" panose="05000000000000000000" pitchFamily="2" charset="2"/>
              <a:buChar char="q"/>
            </a:pPr>
            <a:endParaRPr lang="en-US" sz="1400" dirty="0">
              <a:latin typeface="Muli" panose="020B0604020202020204" charset="0"/>
            </a:endParaRPr>
          </a:p>
          <a:p>
            <a:pPr marL="419100" indent="-285750">
              <a:spcBef>
                <a:spcPts val="0"/>
              </a:spcBef>
              <a:buSzPts val="1500"/>
              <a:buFont typeface="Wingdings" panose="05000000000000000000" pitchFamily="2" charset="2"/>
              <a:buChar char="q"/>
            </a:pPr>
            <a:r>
              <a:rPr lang="en-US" sz="1400" dirty="0">
                <a:latin typeface="Muli" panose="020B0604020202020204" charset="0"/>
              </a:rPr>
              <a:t>Ring shaped taps to better wire routing</a:t>
            </a:r>
          </a:p>
          <a:p>
            <a:pPr marL="419100" indent="-285750">
              <a:spcBef>
                <a:spcPts val="0"/>
              </a:spcBef>
              <a:buSzPts val="1500"/>
              <a:buFont typeface="Wingdings" panose="05000000000000000000" pitchFamily="2" charset="2"/>
              <a:buChar char="q"/>
            </a:pPr>
            <a:endParaRPr lang="en-US" sz="1400" dirty="0">
              <a:latin typeface="Muli" panose="020B0604020202020204" charset="0"/>
            </a:endParaRPr>
          </a:p>
          <a:p>
            <a:pPr marL="419100" indent="-285750">
              <a:spcBef>
                <a:spcPts val="0"/>
              </a:spcBef>
              <a:buSzPts val="1500"/>
              <a:buFont typeface="Wingdings" panose="05000000000000000000" pitchFamily="2" charset="2"/>
              <a:buChar char="q"/>
            </a:pPr>
            <a:r>
              <a:rPr lang="en-US" sz="1400" dirty="0">
                <a:latin typeface="Muli" panose="020B0604020202020204" charset="0"/>
              </a:rPr>
              <a:t>Two Tb6560 instead of six (BOM)</a:t>
            </a:r>
          </a:p>
          <a:p>
            <a:pPr marL="419100" indent="-285750">
              <a:spcBef>
                <a:spcPts val="0"/>
              </a:spcBef>
              <a:buSzPts val="1500"/>
              <a:buFont typeface="Wingdings" panose="05000000000000000000" pitchFamily="2" charset="2"/>
              <a:buChar char="q"/>
            </a:pPr>
            <a:endParaRPr sz="1400" dirty="0">
              <a:latin typeface="Muli" panose="020B0604020202020204" charset="0"/>
            </a:endParaRPr>
          </a:p>
          <a:p>
            <a:pPr marL="590550" lvl="1" indent="0" algn="l" rtl="0">
              <a:spcBef>
                <a:spcPts val="0"/>
              </a:spcBef>
              <a:spcAft>
                <a:spcPts val="0"/>
              </a:spcAft>
              <a:buSzPts val="1500"/>
              <a:buNone/>
            </a:pPr>
            <a:br>
              <a:rPr lang="en-US" i="0" u="none" strike="noStrike" cap="none" dirty="0">
                <a:solidFill>
                  <a:srgbClr val="C6DAEC"/>
                </a:solidFill>
                <a:latin typeface="Muli" panose="020B0604020202020204" charset="0"/>
              </a:rPr>
            </a:br>
            <a:endParaRPr dirty="0">
              <a:latin typeface="Muli" panose="020B0604020202020204" charset="0"/>
            </a:endParaRPr>
          </a:p>
          <a:p>
            <a:pPr marL="9144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5" grpId="0"/>
      <p:bldP spid="1137" grpId="0"/>
      <p:bldP spid="113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18"/>
          <p:cNvSpPr txBox="1">
            <a:spLocks noGrp="1"/>
          </p:cNvSpPr>
          <p:nvPr>
            <p:ph type="title"/>
          </p:nvPr>
        </p:nvSpPr>
        <p:spPr>
          <a:xfrm>
            <a:off x="1861500" y="673150"/>
            <a:ext cx="64020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/>
              <a:t>Design Constraints</a:t>
            </a:r>
            <a:endParaRPr sz="3800" dirty="0"/>
          </a:p>
        </p:txBody>
      </p:sp>
      <p:sp>
        <p:nvSpPr>
          <p:cNvPr id="1145" name="Google Shape;1145;p18"/>
          <p:cNvSpPr txBox="1">
            <a:spLocks noGrp="1"/>
          </p:cNvSpPr>
          <p:nvPr>
            <p:ph type="body" idx="1"/>
          </p:nvPr>
        </p:nvSpPr>
        <p:spPr>
          <a:xfrm>
            <a:off x="1480500" y="1318450"/>
            <a:ext cx="6183000" cy="38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2750" indent="-285750">
              <a:spcBef>
                <a:spcPts val="0"/>
              </a:spcBef>
              <a:buSzPts val="1600"/>
              <a:buFont typeface="Wingdings" panose="05000000000000000000" pitchFamily="2" charset="2"/>
              <a:buChar char="q"/>
            </a:pPr>
            <a:r>
              <a:rPr lang="en-US" sz="1600" dirty="0">
                <a:latin typeface="Muli"/>
                <a:ea typeface="Muli"/>
                <a:cs typeface="Muli"/>
                <a:sym typeface="Muli"/>
              </a:rPr>
              <a:t>Overheating motors. Needed a larger base motor</a:t>
            </a:r>
            <a:endParaRPr sz="1600" dirty="0">
              <a:latin typeface="Muli"/>
              <a:ea typeface="Muli"/>
              <a:cs typeface="Muli"/>
              <a:sym typeface="Muli"/>
            </a:endParaRPr>
          </a:p>
          <a:p>
            <a:pPr marL="869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latin typeface="Muli"/>
                <a:ea typeface="Muli"/>
                <a:cs typeface="Muli"/>
                <a:sym typeface="Muli"/>
              </a:rPr>
              <a:t>Current divider using switches on stepper drivers</a:t>
            </a:r>
          </a:p>
          <a:p>
            <a:pPr marL="584200" lvl="1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600" dirty="0">
              <a:latin typeface="Muli"/>
              <a:ea typeface="Muli"/>
              <a:cs typeface="Muli"/>
              <a:sym typeface="Muli"/>
            </a:endParaRPr>
          </a:p>
          <a:p>
            <a:pPr marL="412750" indent="-285750">
              <a:spcBef>
                <a:spcPts val="0"/>
              </a:spcBef>
              <a:buSzPts val="1600"/>
              <a:buFont typeface="Wingdings" panose="05000000000000000000" pitchFamily="2" charset="2"/>
              <a:buChar char="q"/>
            </a:pPr>
            <a:r>
              <a:rPr lang="en-US" sz="1600" dirty="0">
                <a:latin typeface="Muli"/>
                <a:ea typeface="Muli"/>
                <a:cs typeface="Muli"/>
                <a:sym typeface="Muli"/>
              </a:rPr>
              <a:t>Two-finger gripper reduces grab capabilities</a:t>
            </a:r>
            <a:endParaRPr sz="1600" dirty="0">
              <a:latin typeface="Muli"/>
              <a:ea typeface="Muli"/>
              <a:cs typeface="Muli"/>
              <a:sym typeface="Muli"/>
            </a:endParaRPr>
          </a:p>
          <a:p>
            <a:pPr marL="869950" marR="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latin typeface="Muli"/>
                <a:ea typeface="Muli"/>
                <a:cs typeface="Muli"/>
                <a:sym typeface="Muli"/>
              </a:rPr>
              <a:t>Limited objects to grab</a:t>
            </a:r>
          </a:p>
          <a:p>
            <a:pPr marL="584200" marR="0" lvl="1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600" dirty="0">
              <a:latin typeface="Muli"/>
              <a:ea typeface="Muli"/>
              <a:cs typeface="Muli"/>
              <a:sym typeface="Muli"/>
            </a:endParaRPr>
          </a:p>
          <a:p>
            <a:pPr marL="412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q"/>
            </a:pPr>
            <a:r>
              <a:rPr lang="en-US" sz="1600" dirty="0">
                <a:latin typeface="Muli"/>
                <a:ea typeface="Muli"/>
                <a:cs typeface="Muli"/>
                <a:sym typeface="Muli"/>
              </a:rPr>
              <a:t>Limited range of reach (0.5 m)</a:t>
            </a:r>
            <a:endParaRPr sz="1600" dirty="0">
              <a:latin typeface="Muli"/>
              <a:ea typeface="Muli"/>
              <a:cs typeface="Muli"/>
              <a:sym typeface="Muli"/>
            </a:endParaRPr>
          </a:p>
          <a:p>
            <a:pPr marL="869950" marR="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latin typeface="Muli"/>
                <a:ea typeface="Muli"/>
                <a:cs typeface="Muli"/>
                <a:sym typeface="Muli"/>
              </a:rPr>
              <a:t>Stationary robot</a:t>
            </a:r>
            <a:endParaRPr sz="1600" dirty="0">
              <a:latin typeface="Muli"/>
              <a:ea typeface="Muli"/>
              <a:cs typeface="Muli"/>
              <a:sym typeface="Muli"/>
            </a:endParaRPr>
          </a:p>
          <a:p>
            <a:pPr marL="13716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19"/>
          <p:cNvSpPr txBox="1">
            <a:spLocks noGrp="1"/>
          </p:cNvSpPr>
          <p:nvPr>
            <p:ph type="title"/>
          </p:nvPr>
        </p:nvSpPr>
        <p:spPr>
          <a:xfrm>
            <a:off x="2296965" y="334121"/>
            <a:ext cx="61326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/>
              <a:t>Design Constraints</a:t>
            </a:r>
            <a:endParaRPr sz="3800" dirty="0"/>
          </a:p>
        </p:txBody>
      </p:sp>
      <p:pic>
        <p:nvPicPr>
          <p:cNvPr id="1151" name="Google Shape;1151;p19"/>
          <p:cNvPicPr preferRelativeResize="0"/>
          <p:nvPr/>
        </p:nvPicPr>
        <p:blipFill rotWithShape="1">
          <a:blip r:embed="rId3">
            <a:alphaModFix/>
          </a:blip>
          <a:srcRect l="19792" t="3465" r="16113"/>
          <a:stretch/>
        </p:blipFill>
        <p:spPr>
          <a:xfrm>
            <a:off x="1698786" y="1188675"/>
            <a:ext cx="1688927" cy="3343828"/>
          </a:xfrm>
          <a:prstGeom prst="rect">
            <a:avLst/>
          </a:prstGeom>
          <a:noFill/>
          <a:ln w="2857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52" name="Google Shape;1152;p19"/>
          <p:cNvSpPr txBox="1"/>
          <p:nvPr/>
        </p:nvSpPr>
        <p:spPr>
          <a:xfrm>
            <a:off x="3508991" y="1505225"/>
            <a:ext cx="10887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FFFF"/>
                </a:solidFill>
                <a:latin typeface="Muli"/>
                <a:ea typeface="Muli"/>
                <a:cs typeface="Muli"/>
                <a:sym typeface="Muli"/>
              </a:rPr>
              <a:t>Link 5</a:t>
            </a:r>
            <a:endParaRPr>
              <a:solidFill>
                <a:srgbClr val="00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53" name="Google Shape;1153;p19"/>
          <p:cNvSpPr txBox="1"/>
          <p:nvPr/>
        </p:nvSpPr>
        <p:spPr>
          <a:xfrm>
            <a:off x="3508991" y="1993938"/>
            <a:ext cx="10887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FFFF"/>
                </a:solidFill>
                <a:latin typeface="Muli"/>
                <a:ea typeface="Muli"/>
                <a:cs typeface="Muli"/>
                <a:sym typeface="Muli"/>
              </a:rPr>
              <a:t>Link 4</a:t>
            </a:r>
            <a:endParaRPr>
              <a:solidFill>
                <a:srgbClr val="00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54" name="Google Shape;1154;p19"/>
          <p:cNvSpPr txBox="1"/>
          <p:nvPr/>
        </p:nvSpPr>
        <p:spPr>
          <a:xfrm>
            <a:off x="3508991" y="2674507"/>
            <a:ext cx="10887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FFFF"/>
                </a:solidFill>
                <a:latin typeface="Muli"/>
                <a:ea typeface="Muli"/>
                <a:cs typeface="Muli"/>
                <a:sym typeface="Muli"/>
              </a:rPr>
              <a:t>Link 3</a:t>
            </a:r>
            <a:endParaRPr>
              <a:solidFill>
                <a:srgbClr val="00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55" name="Google Shape;1155;p19"/>
          <p:cNvSpPr txBox="1"/>
          <p:nvPr/>
        </p:nvSpPr>
        <p:spPr>
          <a:xfrm>
            <a:off x="3508991" y="3458725"/>
            <a:ext cx="10887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FFFF"/>
                </a:solidFill>
                <a:latin typeface="Muli"/>
                <a:ea typeface="Muli"/>
                <a:cs typeface="Muli"/>
                <a:sym typeface="Muli"/>
              </a:rPr>
              <a:t>Link 2</a:t>
            </a:r>
            <a:endParaRPr>
              <a:solidFill>
                <a:srgbClr val="00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56" name="Google Shape;1156;p19"/>
          <p:cNvSpPr txBox="1"/>
          <p:nvPr/>
        </p:nvSpPr>
        <p:spPr>
          <a:xfrm>
            <a:off x="3508991" y="3992125"/>
            <a:ext cx="10887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FFFF"/>
                </a:solidFill>
                <a:latin typeface="Muli"/>
                <a:ea typeface="Muli"/>
                <a:cs typeface="Muli"/>
                <a:sym typeface="Muli"/>
              </a:rPr>
              <a:t>Link 1</a:t>
            </a:r>
            <a:endParaRPr>
              <a:solidFill>
                <a:srgbClr val="00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1157" name="Google Shape;1157;p19"/>
          <p:cNvCxnSpPr/>
          <p:nvPr/>
        </p:nvCxnSpPr>
        <p:spPr>
          <a:xfrm flipH="1">
            <a:off x="2744720" y="1610825"/>
            <a:ext cx="763500" cy="111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58" name="Google Shape;1158;p19"/>
          <p:cNvCxnSpPr/>
          <p:nvPr/>
        </p:nvCxnSpPr>
        <p:spPr>
          <a:xfrm flipH="1">
            <a:off x="2744720" y="2099538"/>
            <a:ext cx="763500" cy="111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59" name="Google Shape;1159;p19"/>
          <p:cNvCxnSpPr>
            <a:stCxn id="1155" idx="1"/>
          </p:cNvCxnSpPr>
          <p:nvPr/>
        </p:nvCxnSpPr>
        <p:spPr>
          <a:xfrm rot="10800000">
            <a:off x="2993591" y="3554575"/>
            <a:ext cx="515400" cy="153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60" name="Google Shape;1160;p19"/>
          <p:cNvCxnSpPr/>
          <p:nvPr/>
        </p:nvCxnSpPr>
        <p:spPr>
          <a:xfrm rot="10800000">
            <a:off x="2716220" y="2777257"/>
            <a:ext cx="820500" cy="84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61" name="Google Shape;1161;p19"/>
          <p:cNvCxnSpPr/>
          <p:nvPr/>
        </p:nvCxnSpPr>
        <p:spPr>
          <a:xfrm rot="10800000">
            <a:off x="2699570" y="3932557"/>
            <a:ext cx="853800" cy="1485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1162" name="Google Shape;1162;p19"/>
          <p:cNvGraphicFramePr/>
          <p:nvPr>
            <p:extLst>
              <p:ext uri="{D42A27DB-BD31-4B8C-83A1-F6EECF244321}">
                <p14:modId xmlns:p14="http://schemas.microsoft.com/office/powerpoint/2010/main" val="589540077"/>
              </p:ext>
            </p:extLst>
          </p:nvPr>
        </p:nvGraphicFramePr>
        <p:xfrm>
          <a:off x="4233900" y="1330530"/>
          <a:ext cx="3862500" cy="3017340"/>
        </p:xfrm>
        <a:graphic>
          <a:graphicData uri="http://schemas.openxmlformats.org/drawingml/2006/table">
            <a:tbl>
              <a:tblPr>
                <a:noFill/>
                <a:tableStyleId>{C9246B55-59E4-4456-A7F3-D60AC72261E4}</a:tableStyleId>
              </a:tblPr>
              <a:tblGrid>
                <a:gridCol w="684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1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551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Link</a:t>
                      </a:r>
                      <a:endParaRPr/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Length</a:t>
                      </a:r>
                      <a:endParaRPr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(cm)</a:t>
                      </a:r>
                      <a:endParaRPr dirty="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Part and Motors Mass</a:t>
                      </a:r>
                      <a:endParaRPr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(kg)</a:t>
                      </a:r>
                      <a:endParaRPr dirty="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Total Torque</a:t>
                      </a:r>
                      <a:endParaRPr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(</a:t>
                      </a:r>
                      <a:r>
                        <a:rPr lang="en-US" dirty="0" err="1"/>
                        <a:t>N.m</a:t>
                      </a:r>
                      <a:r>
                        <a:rPr lang="en-US" dirty="0"/>
                        <a:t>)</a:t>
                      </a:r>
                      <a:endParaRPr dirty="0"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1E0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</a:t>
                      </a: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17.5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>
                          <a:latin typeface="Muli"/>
                          <a:ea typeface="Muli"/>
                          <a:cs typeface="Muli"/>
                          <a:sym typeface="Muli"/>
                        </a:rPr>
                        <a:t>0.849 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latin typeface="Muli"/>
                          <a:ea typeface="Muli"/>
                          <a:cs typeface="Muli"/>
                          <a:sym typeface="Muli"/>
                        </a:rPr>
                        <a:t>0.110</a:t>
                      </a:r>
                      <a:endParaRPr sz="1200" b="1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</a:t>
                      </a: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>
                          <a:latin typeface="Muli"/>
                          <a:ea typeface="Muli"/>
                          <a:cs typeface="Muli"/>
                          <a:sym typeface="Muli"/>
                        </a:rPr>
                        <a:t>12.6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latin typeface="Muli"/>
                          <a:ea typeface="Muli"/>
                          <a:cs typeface="Muli"/>
                          <a:sym typeface="Muli"/>
                        </a:rPr>
                        <a:t>0.690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latin typeface="Muli"/>
                          <a:ea typeface="Muli"/>
                          <a:cs typeface="Muli"/>
                          <a:sym typeface="Muli"/>
                        </a:rPr>
                        <a:t>0.216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>
                          <a:latin typeface="Muli"/>
                          <a:ea typeface="Muli"/>
                          <a:cs typeface="Muli"/>
                          <a:sym typeface="Muli"/>
                        </a:rPr>
                        <a:t>22.2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latin typeface="Muli"/>
                          <a:ea typeface="Muli"/>
                          <a:cs typeface="Muli"/>
                          <a:sym typeface="Muli"/>
                        </a:rPr>
                        <a:t>0.640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latin typeface="Muli"/>
                          <a:ea typeface="Muli"/>
                          <a:cs typeface="Muli"/>
                          <a:sym typeface="Muli"/>
                        </a:rPr>
                        <a:t>2.08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22.2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3.20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latin typeface="Muli"/>
                          <a:ea typeface="Muli"/>
                          <a:cs typeface="Muli"/>
                          <a:sym typeface="Muli"/>
                        </a:rPr>
                        <a:t>6.00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</a:t>
                      </a: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16.8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1.00</a:t>
                      </a:r>
                      <a:endParaRPr sz="1200" b="1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latin typeface="Muli"/>
                          <a:ea typeface="Muli"/>
                          <a:cs typeface="Muli"/>
                          <a:sym typeface="Muli"/>
                        </a:rPr>
                        <a:t>0.710</a:t>
                      </a:r>
                      <a:endParaRPr sz="1200" b="1" dirty="0"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B9F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63" name="Google Shape;1163;p19"/>
          <p:cNvSpPr txBox="1"/>
          <p:nvPr/>
        </p:nvSpPr>
        <p:spPr>
          <a:xfrm>
            <a:off x="3460350" y="836730"/>
            <a:ext cx="54096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Table 1. Torque calculations to choose motors</a:t>
            </a:r>
            <a:endParaRPr sz="1200" b="1" dirty="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64" name="Google Shape;1164;p19"/>
          <p:cNvSpPr txBox="1"/>
          <p:nvPr/>
        </p:nvSpPr>
        <p:spPr>
          <a:xfrm>
            <a:off x="4499175" y="4510275"/>
            <a:ext cx="26550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65" name="Google Shape;1165;p19"/>
          <p:cNvSpPr txBox="1"/>
          <p:nvPr/>
        </p:nvSpPr>
        <p:spPr>
          <a:xfrm>
            <a:off x="3436375" y="4309650"/>
            <a:ext cx="5409600" cy="10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Goal: maximum weight rating = 0.5 kg</a:t>
            </a:r>
            <a:endParaRPr sz="1500" b="1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66" name="Google Shape;1166;p19"/>
          <p:cNvSpPr txBox="1"/>
          <p:nvPr/>
        </p:nvSpPr>
        <p:spPr>
          <a:xfrm>
            <a:off x="40850" y="3950875"/>
            <a:ext cx="4869600" cy="17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Muli" panose="020B0604020202020204" charset="0"/>
              </a:rPr>
              <a:t>Figure 7. Knuckles in upright position</a:t>
            </a:r>
            <a:endParaRPr sz="1200" dirty="0">
              <a:solidFill>
                <a:srgbClr val="FFFFFF"/>
              </a:solidFill>
              <a:latin typeface="Muli" panose="020B0604020202020204" charset="0"/>
            </a:endParaRPr>
          </a:p>
        </p:txBody>
      </p:sp>
      <p:sp>
        <p:nvSpPr>
          <p:cNvPr id="1167" name="Google Shape;1167;p19"/>
          <p:cNvSpPr/>
          <p:nvPr/>
        </p:nvSpPr>
        <p:spPr>
          <a:xfrm>
            <a:off x="7167375" y="3458725"/>
            <a:ext cx="933300" cy="5706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" grpId="0" animBg="1"/>
    </p:bldLst>
  </p:timing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1325</Words>
  <Application>Microsoft Office PowerPoint</Application>
  <PresentationFormat>On-screen Show (16:9)</PresentationFormat>
  <Paragraphs>299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Nixie One</vt:lpstr>
      <vt:lpstr>Wingdings</vt:lpstr>
      <vt:lpstr>Verdana</vt:lpstr>
      <vt:lpstr>Tahoma</vt:lpstr>
      <vt:lpstr>Arial</vt:lpstr>
      <vt:lpstr>Muli</vt:lpstr>
      <vt:lpstr>Times New Roman</vt:lpstr>
      <vt:lpstr>Imogen template</vt:lpstr>
      <vt:lpstr>Team 16  Knuckles, The Assistive Robotic Arm</vt:lpstr>
      <vt:lpstr>Overall Project</vt:lpstr>
      <vt:lpstr>Overview Diagram</vt:lpstr>
      <vt:lpstr>Related Patents</vt:lpstr>
      <vt:lpstr>Design Considerations</vt:lpstr>
      <vt:lpstr>Design Considerations</vt:lpstr>
      <vt:lpstr>Design Considerations</vt:lpstr>
      <vt:lpstr>Design Constraints</vt:lpstr>
      <vt:lpstr>Design Constraints</vt:lpstr>
      <vt:lpstr>Deliverables</vt:lpstr>
      <vt:lpstr>Deliverables</vt:lpstr>
      <vt:lpstr>PowerPoint Presentation</vt:lpstr>
      <vt:lpstr>Test Plan</vt:lpstr>
      <vt:lpstr>Specifications</vt:lpstr>
      <vt:lpstr>Features</vt:lpstr>
      <vt:lpstr>PowerPoint Presentation</vt:lpstr>
      <vt:lpstr>Risk Management Matrix</vt:lpstr>
      <vt:lpstr>Risk Mitigation</vt:lpstr>
      <vt:lpstr>Conclusion</vt:lpstr>
      <vt:lpstr>Thank you for your attention!</vt:lpstr>
      <vt:lpstr>References: Voice Commands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16  Knuckles, The Assistive Robotic Arm</dc:title>
  <cp:lastModifiedBy>Rym Bc</cp:lastModifiedBy>
  <cp:revision>16</cp:revision>
  <dcterms:modified xsi:type="dcterms:W3CDTF">2019-04-24T04:16:43Z</dcterms:modified>
</cp:coreProperties>
</file>